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8288000" cy="10287000"/>
  <p:notesSz cx="10287000" cy="18288000"/>
  <p:embeddedFontLst>
    <p:embeddedFont>
      <p:font typeface="Big Shoulders Display ExtraBold" pitchFamily="2" charset="77"/>
      <p:regular r:id="rId200"/>
    </p:embeddedFont>
    <p:embeddedFont>
      <p:font typeface="Big Shoulders Display Black" pitchFamily="2" charset="77"/>
      <p:regular r:id="rId201"/>
    </p:embeddedFont>
    <p:embeddedFont>
      <p:font typeface="Roboto" pitchFamily="2" charset="77"/>
      <p:regular r:id="rId204"/>
      <p:bold r:id="rId205"/>
      <p:italic r:id="rId202"/>
      <p:boldItalic r:id="rId20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0" Type="http://schemas.openxmlformats.org/officeDocument/2006/relationships/font" Target="/ppt/fonts/font.fntdata"/><Relationship Id="rId201" Type="http://schemas.openxmlformats.org/officeDocument/2006/relationships/font" Target="/ppt/fonts/font2.fntdata"/><Relationship Id="rId202" Type="http://schemas.openxmlformats.org/officeDocument/2006/relationships/font" Target="/ppt/fonts/font3.fntdata"/><Relationship Id="rId203" Type="http://schemas.openxmlformats.org/officeDocument/2006/relationships/font" Target="/ppt/fonts/font4.fntdata"/><Relationship Id="rId204" Type="http://schemas.openxmlformats.org/officeDocument/2006/relationships/font" Target="/ppt/fonts/font5.fntdata"/><Relationship Id="rId205" Type="http://schemas.openxmlformats.org/officeDocument/2006/relationships/font" Target="/ppt/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sv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3.png"/><Relationship Id="rId4" Type="http://schemas.openxmlformats.org/officeDocument/2006/relationships/image" Target="../media/image-12-4.svg"/><Relationship Id="rId5" Type="http://schemas.openxmlformats.org/officeDocument/2006/relationships/image" Target="../media/image-12-5.png"/><Relationship Id="rId6" Type="http://schemas.openxmlformats.org/officeDocument/2006/relationships/image" Target="../media/image-12-6.svg"/><Relationship Id="rId7" Type="http://schemas.openxmlformats.org/officeDocument/2006/relationships/image" Target="../media/image-12-7.png"/><Relationship Id="rId8" Type="http://schemas.openxmlformats.org/officeDocument/2006/relationships/image" Target="../media/image-12-8.sv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svg"/><Relationship Id="rId3" Type="http://schemas.openxmlformats.org/officeDocument/2006/relationships/image" Target="../media/image-13-3.png"/><Relationship Id="rId4" Type="http://schemas.openxmlformats.org/officeDocument/2006/relationships/image" Target="../media/image-13-4.svg"/><Relationship Id="rId5" Type="http://schemas.openxmlformats.org/officeDocument/2006/relationships/image" Target="../media/image-13-5.png"/><Relationship Id="rId6" Type="http://schemas.openxmlformats.org/officeDocument/2006/relationships/image" Target="../media/image-13-6.svg"/><Relationship Id="rId7" Type="http://schemas.openxmlformats.org/officeDocument/2006/relationships/image" Target="../media/image-13-7.png"/><Relationship Id="rId8" Type="http://schemas.openxmlformats.org/officeDocument/2006/relationships/image" Target="../media/image-13-8.svg"/><Relationship Id="rId9" Type="http://schemas.openxmlformats.org/officeDocument/2006/relationships/image" Target="../media/image-13-9.png"/><Relationship Id="rId10" Type="http://schemas.openxmlformats.org/officeDocument/2006/relationships/image" Target="../media/image-13-10.sv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sv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5.png"/><Relationship Id="rId6" Type="http://schemas.openxmlformats.org/officeDocument/2006/relationships/image" Target="../media/image-2-6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image" Target="../media/image-2-9.png"/><Relationship Id="rId10" Type="http://schemas.openxmlformats.org/officeDocument/2006/relationships/image" Target="../media/image-2-10.sv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ec30ddf-a109-47de-851f-1ca2b572d33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B1136"/>
          </a:solidFill>
          <a:ln/>
        </p:spPr>
      </p:sp>
      <p:sp>
        <p:nvSpPr>
          <p:cNvPr id="3" name="cs-bg-gradient-shap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  <p:sp>
        <p:nvSpPr>
          <p:cNvPr id="4" name="title-462"/>
          <p:cNvSpPr txBox="1"/>
          <p:nvPr/>
        </p:nvSpPr>
        <p:spPr>
          <a:xfrm>
            <a:off x="634305" y="5075337"/>
            <a:ext cx="16930688" cy="1053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7520"/>
              </a:lnSpc>
              <a:buNone/>
            </a:pPr>
            <a:r>
              <a:rPr lang="en-US" sz="6600" dirty="0">
                <a:solidFill>
                  <a:srgbClr val="F9F9F4"/>
                </a:solidFill>
                <a:latin typeface="Big Shoulders Display Black" panose="00000a00000000000000" pitchFamily="2" charset="0"/>
              </a:rPr>
              <a:t>KOOPBİS ADIM ADIM KULLANICI EĞITIM KILAVUZU</a:t>
            </a:r>
            <a:endParaRPr lang="en-US" sz="6600" dirty="0"/>
          </a:p>
        </p:txBody>
      </p:sp>
      <p:sp>
        <p:nvSpPr>
          <p:cNvPr id="5" name="subtitle-409"/>
          <p:cNvSpPr txBox="1"/>
          <p:nvPr/>
        </p:nvSpPr>
        <p:spPr>
          <a:xfrm>
            <a:off x="634305" y="6202263"/>
            <a:ext cx="169306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F9F9F4">
                    <a:alpha val="60000"/>
                  </a:srgbClr>
                </a:solidFill>
                <a:latin typeface="Roboto" panose="02000000000000000000" pitchFamily="2" charset="0"/>
              </a:rPr>
              <a:t>Kooperatifler İçin e-Devlet Üzerinden Pratik İşlem ve Veri Giriş Rehberi</a:t>
            </a:r>
            <a:endParaRPr lang="en-US" sz="2100" dirty="0"/>
          </a:p>
        </p:txBody>
      </p:sp>
      <p:pic>
        <p:nvPicPr>
          <p:cNvPr id="6" name="cs-cover-line-tr-1-right-shape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0"/>
            <a:ext cx="12372975" cy="6905625"/>
          </a:xfrm>
          <a:prstGeom prst="rect">
            <a:avLst/>
          </a:prstGeom>
        </p:spPr>
      </p:pic>
      <p:pic>
        <p:nvPicPr>
          <p:cNvPr id="7" name="cs-cover-line-br-1-right-shape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025" y="6610350"/>
            <a:ext cx="10848975" cy="36766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db873a4-5aa4-48c6-a472-8935fc988064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43"/>
          <p:cNvSpPr txBox="1"/>
          <p:nvPr/>
        </p:nvSpPr>
        <p:spPr>
          <a:xfrm>
            <a:off x="762000" y="762000"/>
            <a:ext cx="167973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EVRAK YÜKLEME VE DIJITAL ARŞIVLEME SÜRECI</a:t>
            </a:r>
            <a:endParaRPr lang="en-US" sz="4200" dirty="0"/>
          </a:p>
        </p:txBody>
      </p:sp>
      <p:sp>
        <p:nvSpPr>
          <p:cNvPr id="4" name="subtitle-470"/>
          <p:cNvSpPr txBox="1"/>
          <p:nvPr/>
        </p:nvSpPr>
        <p:spPr>
          <a:xfrm>
            <a:off x="762000" y="1584127"/>
            <a:ext cx="16797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KOOPBİS, kooperatifinizin dijital arşivi olarak çalışır</a:t>
            </a:r>
            <a:endParaRPr lang="en-US" sz="2100" dirty="0"/>
          </a:p>
        </p:txBody>
      </p:sp>
      <p:pic>
        <p:nvPicPr>
          <p:cNvPr id="5" name="circlecut4node-layer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40098" y="2911376"/>
            <a:ext cx="14826704" cy="6065490"/>
          </a:xfrm>
          <a:prstGeom prst="rect">
            <a:avLst/>
          </a:prstGeom>
        </p:spPr>
      </p:pic>
      <p:sp>
        <p:nvSpPr>
          <p:cNvPr id="6" name="::before"/>
          <p:cNvSpPr txBox="1"/>
          <p:nvPr/>
        </p:nvSpPr>
        <p:spPr>
          <a:xfrm>
            <a:off x="9218414" y="5879009"/>
            <a:ext cx="145108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3000" dirty="0">
                <a:solidFill>
                  <a:srgbClr val="0B1136"/>
                </a:solidFill>
                <a:latin typeface="Big Shoulders Display ExtraBold" panose="00000900000000000000" pitchFamily="2" charset="0"/>
              </a:rPr>
              <a:t>1</a:t>
            </a:r>
            <a:endParaRPr lang="en-US" sz="3000" dirty="0"/>
          </a:p>
        </p:txBody>
      </p:sp>
      <p:pic>
        <p:nvPicPr>
          <p:cNvPr id="7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2455" y="6956227"/>
            <a:ext cx="505569" cy="505569"/>
          </a:xfrm>
          <a:prstGeom prst="rect">
            <a:avLst/>
          </a:prstGeom>
        </p:spPr>
      </p:pic>
      <p:sp>
        <p:nvSpPr>
          <p:cNvPr id="8" name="::before"/>
          <p:cNvSpPr txBox="1"/>
          <p:nvPr/>
        </p:nvSpPr>
        <p:spPr>
          <a:xfrm>
            <a:off x="7309247" y="5710535"/>
            <a:ext cx="221753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3000" dirty="0">
                <a:solidFill>
                  <a:srgbClr val="0B1136"/>
                </a:solidFill>
                <a:latin typeface="Big Shoulders Display ExtraBold" panose="00000900000000000000" pitchFamily="2" charset="0"/>
              </a:rPr>
              <a:t>2</a:t>
            </a:r>
            <a:endParaRPr lang="en-US" sz="3000" dirty="0"/>
          </a:p>
        </p:txBody>
      </p:sp>
      <p:pic>
        <p:nvPicPr>
          <p:cNvPr id="9" name="SVG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04596" y="6956227"/>
            <a:ext cx="505569" cy="505569"/>
          </a:xfrm>
          <a:prstGeom prst="rect">
            <a:avLst/>
          </a:prstGeom>
        </p:spPr>
      </p:pic>
      <p:sp>
        <p:nvSpPr>
          <p:cNvPr id="10" name="::before"/>
          <p:cNvSpPr txBox="1"/>
          <p:nvPr/>
        </p:nvSpPr>
        <p:spPr>
          <a:xfrm>
            <a:off x="7306717" y="3570089"/>
            <a:ext cx="226963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3000" dirty="0">
                <a:solidFill>
                  <a:srgbClr val="0B1136"/>
                </a:solidFill>
                <a:latin typeface="Big Shoulders Display ExtraBold" panose="00000900000000000000" pitchFamily="2" charset="0"/>
              </a:rPr>
              <a:t>3</a:t>
            </a:r>
            <a:endParaRPr lang="en-US" sz="3000" dirty="0"/>
          </a:p>
        </p:txBody>
      </p:sp>
      <p:pic>
        <p:nvPicPr>
          <p:cNvPr id="11" name="SVG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96736" y="6956227"/>
            <a:ext cx="505569" cy="505569"/>
          </a:xfrm>
          <a:prstGeom prst="rect">
            <a:avLst/>
          </a:prstGeom>
        </p:spPr>
      </p:pic>
      <p:sp>
        <p:nvSpPr>
          <p:cNvPr id="12" name="::before"/>
          <p:cNvSpPr txBox="1"/>
          <p:nvPr/>
        </p:nvSpPr>
        <p:spPr>
          <a:xfrm>
            <a:off x="9757172" y="4075658"/>
            <a:ext cx="230386" cy="520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3000" dirty="0">
                <a:solidFill>
                  <a:srgbClr val="0B1136"/>
                </a:solidFill>
                <a:latin typeface="Big Shoulders Display ExtraBold" panose="00000900000000000000" pitchFamily="2" charset="0"/>
              </a:rPr>
              <a:t>4</a:t>
            </a:r>
            <a:endParaRPr lang="en-US" sz="3000" dirty="0"/>
          </a:p>
        </p:txBody>
      </p:sp>
      <p:pic>
        <p:nvPicPr>
          <p:cNvPr id="13" name="SVG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588877" y="6956227"/>
            <a:ext cx="505569" cy="505569"/>
          </a:xfrm>
          <a:prstGeom prst="rect">
            <a:avLst/>
          </a:prstGeom>
        </p:spPr>
      </p:pic>
      <p:sp>
        <p:nvSpPr>
          <p:cNvPr id="14" name="headingtext-diagram-P5Zvy7-0-1"/>
          <p:cNvSpPr txBox="1"/>
          <p:nvPr/>
        </p:nvSpPr>
        <p:spPr>
          <a:xfrm>
            <a:off x="1737717" y="7851130"/>
            <a:ext cx="34909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MENÜYE ERIŞIM</a:t>
            </a:r>
            <a:endParaRPr lang="en-US" sz="1800" dirty="0"/>
          </a:p>
        </p:txBody>
      </p:sp>
      <p:sp>
        <p:nvSpPr>
          <p:cNvPr id="15" name="bodytext-diagram-P5Zvy7-0-1"/>
          <p:cNvSpPr txBox="1"/>
          <p:nvPr/>
        </p:nvSpPr>
        <p:spPr>
          <a:xfrm>
            <a:off x="1737717" y="8186291"/>
            <a:ext cx="3490913" cy="6724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spc="15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KOOPBİS arayüzünde ilgili kooperatifin 'Evrak Yükleme' menüsüne giriş yapın.</a:t>
            </a:r>
            <a:endParaRPr lang="en-US" sz="1500" dirty="0"/>
          </a:p>
        </p:txBody>
      </p:sp>
      <p:sp>
        <p:nvSpPr>
          <p:cNvPr id="16" name="headingtext-diagram-P5Zvy7-1-2"/>
          <p:cNvSpPr txBox="1"/>
          <p:nvPr/>
        </p:nvSpPr>
        <p:spPr>
          <a:xfrm>
            <a:off x="5529858" y="7851130"/>
            <a:ext cx="34909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DOSYA HAZIRLIĞI</a:t>
            </a:r>
            <a:endParaRPr lang="en-US" sz="1800" dirty="0"/>
          </a:p>
        </p:txBody>
      </p:sp>
      <p:sp>
        <p:nvSpPr>
          <p:cNvPr id="17" name="bodytext-diagram-P5Zvy7-1-2"/>
          <p:cNvSpPr txBox="1"/>
          <p:nvPr/>
        </p:nvSpPr>
        <p:spPr>
          <a:xfrm>
            <a:off x="5529858" y="8186291"/>
            <a:ext cx="3490913" cy="6724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spc="15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Belgelerinizi PDF formatında ve 5MB' yi geçmemek üzere boyutlandırın.</a:t>
            </a:r>
            <a:endParaRPr lang="en-US" sz="1500" dirty="0"/>
          </a:p>
        </p:txBody>
      </p:sp>
      <p:sp>
        <p:nvSpPr>
          <p:cNvPr id="18" name="headingtext-diagram-P5Zvy7-2-3"/>
          <p:cNvSpPr txBox="1"/>
          <p:nvPr/>
        </p:nvSpPr>
        <p:spPr>
          <a:xfrm>
            <a:off x="9321998" y="7708255"/>
            <a:ext cx="34909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DOSYA ADLANDIRMA</a:t>
            </a:r>
            <a:endParaRPr lang="en-US" sz="1800" dirty="0"/>
          </a:p>
        </p:txBody>
      </p:sp>
      <p:sp>
        <p:nvSpPr>
          <p:cNvPr id="19" name="bodytext-diagram-P5Zvy7-2-3"/>
          <p:cNvSpPr txBox="1"/>
          <p:nvPr/>
        </p:nvSpPr>
        <p:spPr>
          <a:xfrm>
            <a:off x="9321998" y="8043416"/>
            <a:ext cx="3490913" cy="958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spc="15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Dosyayı sistemde kolayca bulunabilir olacak şekilde adlandırın (Örn: 2023_Mali_Tablo.pdf).</a:t>
            </a:r>
            <a:endParaRPr lang="en-US" sz="1500" dirty="0"/>
          </a:p>
        </p:txBody>
      </p:sp>
      <p:sp>
        <p:nvSpPr>
          <p:cNvPr id="20" name="headingtext-diagram-P5Zvy7-3-4"/>
          <p:cNvSpPr txBox="1"/>
          <p:nvPr/>
        </p:nvSpPr>
        <p:spPr>
          <a:xfrm>
            <a:off x="13114139" y="7708255"/>
            <a:ext cx="34909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YÜKLEME VE ONAY</a:t>
            </a:r>
            <a:endParaRPr lang="en-US" sz="1800" dirty="0"/>
          </a:p>
        </p:txBody>
      </p:sp>
      <p:sp>
        <p:nvSpPr>
          <p:cNvPr id="21" name="bodytext-diagram-P5Zvy7-3-4"/>
          <p:cNvSpPr txBox="1"/>
          <p:nvPr/>
        </p:nvSpPr>
        <p:spPr>
          <a:xfrm>
            <a:off x="13114139" y="8043416"/>
            <a:ext cx="3490913" cy="958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spc="15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Yükleme sonrası 'Belge Başarıyla Kaydedildi' uyarısını kontrol ederek işlemi tamamlayın.</a:t>
            </a:r>
            <a:endParaRPr lang="en-US" sz="1500" dirty="0"/>
          </a:p>
        </p:txBody>
      </p:sp>
      <p:sp>
        <p:nvSpPr>
          <p:cNvPr id="22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7859a4a-3e8e-46c9-8d15-100d939880b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pic>
        <p:nvPicPr>
          <p:cNvPr id="3" name="cs-layout-left-line-tl-2-shape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71675"/>
            <a:ext cx="6029325" cy="8315325"/>
          </a:xfrm>
          <a:prstGeom prst="rect">
            <a:avLst/>
          </a:prstGeom>
        </p:spPr>
      </p:pic>
      <p:sp>
        <p:nvSpPr>
          <p:cNvPr id="4" name="subtitle-465"/>
          <p:cNvSpPr txBox="1"/>
          <p:nvPr/>
        </p:nvSpPr>
        <p:spPr>
          <a:xfrm>
            <a:off x="762000" y="7962900"/>
            <a:ext cx="6891338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2700" spc="27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Sistem kullanımı sırasında zaman kaybını önlemek için şu hatalara dikkat edilmelidir</a:t>
            </a:r>
            <a:endParaRPr lang="en-US" sz="2700" dirty="0"/>
          </a:p>
        </p:txBody>
      </p:sp>
      <p:sp>
        <p:nvSpPr>
          <p:cNvPr id="5" name="title-493"/>
          <p:cNvSpPr txBox="1"/>
          <p:nvPr/>
        </p:nvSpPr>
        <p:spPr>
          <a:xfrm>
            <a:off x="762000" y="762000"/>
            <a:ext cx="6891338" cy="25298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SIK KARŞILAŞILAN</a:t>
            </a:r>
            <a:pPr algn="l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HATALAR VE KAÇINILMASI</a:t>
            </a:r>
            <a:pPr algn="l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GEREKENLER</a:t>
            </a:r>
            <a:endParaRPr lang="en-US" sz="5400" dirty="0"/>
          </a:p>
        </p:txBody>
      </p:sp>
      <p:sp>
        <p:nvSpPr>
          <p:cNvPr id="6" name="::before"/>
          <p:cNvSpPr txBox="1"/>
          <p:nvPr/>
        </p:nvSpPr>
        <p:spPr>
          <a:xfrm>
            <a:off x="9120188" y="1146870"/>
            <a:ext cx="203448" cy="7790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1</a:t>
            </a:r>
            <a:endParaRPr lang="en-US" sz="4800" dirty="0"/>
          </a:p>
        </p:txBody>
      </p:sp>
      <p:sp>
        <p:nvSpPr>
          <p:cNvPr id="7" name="headingtext-diagram-Mfs8Tk-0-1"/>
          <p:cNvSpPr txBox="1"/>
          <p:nvPr/>
        </p:nvSpPr>
        <p:spPr>
          <a:xfrm>
            <a:off x="9909423" y="855464"/>
            <a:ext cx="7653337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KAYDETMEDEN ÇIKMAK</a:t>
            </a:r>
            <a:endParaRPr lang="en-US" sz="2700" dirty="0"/>
          </a:p>
        </p:txBody>
      </p:sp>
      <p:sp>
        <p:nvSpPr>
          <p:cNvPr id="8" name="bodytext-diagram-Mfs8Tk-0-1"/>
          <p:cNvSpPr txBox="1"/>
          <p:nvPr/>
        </p:nvSpPr>
        <p:spPr>
          <a:xfrm>
            <a:off x="9909423" y="1325612"/>
            <a:ext cx="7653337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Her formun sonunda bulunan mavi butona basmadan sayfa kapatılmamalıdır.</a:t>
            </a:r>
            <a:endParaRPr lang="en-US" sz="2100" dirty="0"/>
          </a:p>
        </p:txBody>
      </p:sp>
      <p:sp>
        <p:nvSpPr>
          <p:cNvPr id="9" name="Rect"/>
          <p:cNvSpPr/>
          <p:nvPr/>
        </p:nvSpPr>
        <p:spPr>
          <a:xfrm>
            <a:off x="9144000" y="2562225"/>
            <a:ext cx="8382000" cy="19050"/>
          </a:xfrm>
          <a:prstGeom prst="rect">
            <a:avLst/>
          </a:prstGeom>
          <a:solidFill>
            <a:srgbClr val="0B1136">
              <a:alpha val="30000"/>
            </a:srgbClr>
          </a:solidFill>
          <a:ln/>
        </p:spPr>
      </p:sp>
      <p:sp>
        <p:nvSpPr>
          <p:cNvPr id="10" name="::before"/>
          <p:cNvSpPr txBox="1"/>
          <p:nvPr/>
        </p:nvSpPr>
        <p:spPr>
          <a:xfrm>
            <a:off x="9120188" y="3309045"/>
            <a:ext cx="326231" cy="7790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2</a:t>
            </a:r>
            <a:endParaRPr lang="en-US" sz="4800" dirty="0"/>
          </a:p>
        </p:txBody>
      </p:sp>
      <p:sp>
        <p:nvSpPr>
          <p:cNvPr id="11" name="headingtext-diagram-Mfs8Tk-1-2"/>
          <p:cNvSpPr txBox="1"/>
          <p:nvPr/>
        </p:nvSpPr>
        <p:spPr>
          <a:xfrm>
            <a:off x="10032206" y="2924175"/>
            <a:ext cx="75295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EKSIK VERI</a:t>
            </a:r>
            <a:endParaRPr lang="en-US" sz="2700" dirty="0"/>
          </a:p>
        </p:txBody>
      </p:sp>
      <p:sp>
        <p:nvSpPr>
          <p:cNvPr id="12" name="bodytext-diagram-Mfs8Tk-1-2"/>
          <p:cNvSpPr txBox="1"/>
          <p:nvPr/>
        </p:nvSpPr>
        <p:spPr>
          <a:xfrm>
            <a:off x="10032206" y="3394323"/>
            <a:ext cx="7529513" cy="10820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TC kimlik veya pay adedi gibi * ifadesi bulunan tüm bilgiler dahil olmak üzere herhangi bir bilgi boş bırakıldığında sistem ilerlemenize izin vermez.</a:t>
            </a:r>
            <a:endParaRPr lang="en-US" sz="1800" dirty="0"/>
          </a:p>
        </p:txBody>
      </p:sp>
      <p:sp>
        <p:nvSpPr>
          <p:cNvPr id="13" name="Rect"/>
          <p:cNvSpPr/>
          <p:nvPr/>
        </p:nvSpPr>
        <p:spPr>
          <a:xfrm>
            <a:off x="9144000" y="4724400"/>
            <a:ext cx="8382000" cy="19050"/>
          </a:xfrm>
          <a:prstGeom prst="rect">
            <a:avLst/>
          </a:prstGeom>
          <a:solidFill>
            <a:srgbClr val="0B1136">
              <a:alpha val="30000"/>
            </a:srgbClr>
          </a:solidFill>
          <a:ln/>
        </p:spPr>
      </p:sp>
      <p:sp>
        <p:nvSpPr>
          <p:cNvPr id="14" name="::before"/>
          <p:cNvSpPr txBox="1"/>
          <p:nvPr/>
        </p:nvSpPr>
        <p:spPr>
          <a:xfrm>
            <a:off x="9120188" y="5471220"/>
            <a:ext cx="334566" cy="7790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3</a:t>
            </a:r>
            <a:endParaRPr lang="en-US" sz="4800" dirty="0"/>
          </a:p>
        </p:txBody>
      </p:sp>
      <p:sp>
        <p:nvSpPr>
          <p:cNvPr id="15" name="headingtext-diagram-Mfs8Tk-2-3"/>
          <p:cNvSpPr txBox="1"/>
          <p:nvPr/>
        </p:nvSpPr>
        <p:spPr>
          <a:xfrm>
            <a:off x="10040541" y="5379839"/>
            <a:ext cx="751998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YANLIŞ BELGE TIPI</a:t>
            </a:r>
            <a:endParaRPr lang="en-US" sz="2700" dirty="0"/>
          </a:p>
        </p:txBody>
      </p:sp>
      <p:sp>
        <p:nvSpPr>
          <p:cNvPr id="16" name="bodytext-diagram-Mfs8Tk-2-3"/>
          <p:cNvSpPr txBox="1"/>
          <p:nvPr/>
        </p:nvSpPr>
        <p:spPr>
          <a:xfrm>
            <a:off x="10040541" y="5849987"/>
            <a:ext cx="75199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En güvenilir dosya türü PDF' dir. PDF formatına öncelik verin.</a:t>
            </a:r>
            <a:endParaRPr lang="en-US" sz="2100" dirty="0"/>
          </a:p>
        </p:txBody>
      </p:sp>
      <p:sp>
        <p:nvSpPr>
          <p:cNvPr id="17" name="Rect"/>
          <p:cNvSpPr/>
          <p:nvPr/>
        </p:nvSpPr>
        <p:spPr>
          <a:xfrm>
            <a:off x="9144000" y="6886575"/>
            <a:ext cx="8382000" cy="19050"/>
          </a:xfrm>
          <a:prstGeom prst="rect">
            <a:avLst/>
          </a:prstGeom>
          <a:solidFill>
            <a:srgbClr val="0B1136">
              <a:alpha val="30000"/>
            </a:srgbClr>
          </a:solidFill>
          <a:ln/>
        </p:spPr>
      </p:sp>
      <p:sp>
        <p:nvSpPr>
          <p:cNvPr id="18" name="::before"/>
          <p:cNvSpPr txBox="1"/>
          <p:nvPr/>
        </p:nvSpPr>
        <p:spPr>
          <a:xfrm>
            <a:off x="9120188" y="7633395"/>
            <a:ext cx="340072" cy="77902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040"/>
              </a:lnSpc>
              <a:buNone/>
            </a:pPr>
            <a:r>
              <a:rPr lang="en-US" sz="48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4</a:t>
            </a:r>
            <a:endParaRPr lang="en-US" sz="4800" dirty="0"/>
          </a:p>
        </p:txBody>
      </p:sp>
      <p:sp>
        <p:nvSpPr>
          <p:cNvPr id="19" name="headingtext-diagram-Mfs8Tk-3-4"/>
          <p:cNvSpPr txBox="1"/>
          <p:nvPr/>
        </p:nvSpPr>
        <p:spPr>
          <a:xfrm>
            <a:off x="10046047" y="7341989"/>
            <a:ext cx="7510462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SÜRE AŞIMI</a:t>
            </a:r>
            <a:endParaRPr lang="en-US" sz="2700" dirty="0"/>
          </a:p>
        </p:txBody>
      </p:sp>
      <p:sp>
        <p:nvSpPr>
          <p:cNvPr id="20" name="bodytext-diagram-Mfs8Tk-3-4"/>
          <p:cNvSpPr txBox="1"/>
          <p:nvPr/>
        </p:nvSpPr>
        <p:spPr>
          <a:xfrm>
            <a:off x="10046047" y="7812137"/>
            <a:ext cx="7510462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Sistem güvenliği için 15-20 dakika işlem yapılmadığında oturum otomatik kapanır.</a:t>
            </a:r>
            <a:endParaRPr lang="en-US" sz="2100" dirty="0"/>
          </a:p>
        </p:txBody>
      </p:sp>
      <p:sp>
        <p:nvSpPr>
          <p:cNvPr id="21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80f1db0-7760-4808-a731-60dd8b18e1e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67"/>
          <p:cNvSpPr txBox="1"/>
          <p:nvPr/>
        </p:nvSpPr>
        <p:spPr>
          <a:xfrm>
            <a:off x="3048000" y="762000"/>
            <a:ext cx="122253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TEKNIK SORUN GIDERME VE ŞIFRE İŞLEMLERI</a:t>
            </a:r>
            <a:endParaRPr lang="en-US" sz="4200" dirty="0"/>
          </a:p>
        </p:txBody>
      </p:sp>
      <p:sp>
        <p:nvSpPr>
          <p:cNvPr id="4" name="subtitle-403"/>
          <p:cNvSpPr txBox="1"/>
          <p:nvPr/>
        </p:nvSpPr>
        <p:spPr>
          <a:xfrm>
            <a:off x="3048000" y="1584127"/>
            <a:ext cx="12225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Sisteme erişim veya kullanım sırasında yaşanan teknik aksaklıklar için şu adımları izleyin</a:t>
            </a:r>
            <a:endParaRPr lang="en-US" sz="2100" dirty="0"/>
          </a:p>
        </p:txBody>
      </p:sp>
      <p:pic>
        <p:nvPicPr>
          <p:cNvPr id="5" name="gearprocess3node-Layer_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000" y="2646462"/>
            <a:ext cx="16763851" cy="6286351"/>
          </a:xfrm>
          <a:prstGeom prst="rect">
            <a:avLst/>
          </a:prstGeom>
        </p:spPr>
      </p:pic>
      <p:pic>
        <p:nvPicPr>
          <p:cNvPr id="6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1563" y="4897041"/>
            <a:ext cx="558701" cy="558701"/>
          </a:xfrm>
          <a:prstGeom prst="rect">
            <a:avLst/>
          </a:prstGeom>
        </p:spPr>
      </p:pic>
      <p:pic>
        <p:nvPicPr>
          <p:cNvPr id="7" name="SVG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06385" y="4449068"/>
            <a:ext cx="419100" cy="419100"/>
          </a:xfrm>
          <a:prstGeom prst="rect">
            <a:avLst/>
          </a:prstGeom>
        </p:spPr>
      </p:pic>
      <p:pic>
        <p:nvPicPr>
          <p:cNvPr id="8" name="SVG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9675" y="6585645"/>
            <a:ext cx="628650" cy="628650"/>
          </a:xfrm>
          <a:prstGeom prst="rect">
            <a:avLst/>
          </a:prstGeom>
        </p:spPr>
      </p:pic>
      <p:sp>
        <p:nvSpPr>
          <p:cNvPr id="9" name="headingtext-diagram-ldjpTZ-0-1"/>
          <p:cNvSpPr txBox="1"/>
          <p:nvPr/>
        </p:nvSpPr>
        <p:spPr>
          <a:xfrm>
            <a:off x="762000" y="2647950"/>
            <a:ext cx="43767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ŞIFRE İŞLEMLERI</a:t>
            </a:r>
            <a:endParaRPr lang="en-US" sz="2700" dirty="0"/>
          </a:p>
        </p:txBody>
      </p:sp>
      <p:sp>
        <p:nvSpPr>
          <p:cNvPr id="10" name="bodytext-diagram-ldjpTZ-0-1"/>
          <p:cNvSpPr txBox="1"/>
          <p:nvPr/>
        </p:nvSpPr>
        <p:spPr>
          <a:xfrm>
            <a:off x="762000" y="3118098"/>
            <a:ext cx="4376738" cy="13677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e-Devlet şifre unutulması durumunda PTT şubeleri veya mobil bankacılık kanalları üzerinden yeni şifre oluşturulmalıdır.</a:t>
            </a:r>
            <a:endParaRPr lang="en-US" sz="2100" dirty="0"/>
          </a:p>
        </p:txBody>
      </p:sp>
      <p:sp>
        <p:nvSpPr>
          <p:cNvPr id="11" name="headingtext-diagram-ldjpTZ-1-2"/>
          <p:cNvSpPr txBox="1"/>
          <p:nvPr/>
        </p:nvSpPr>
        <p:spPr>
          <a:xfrm>
            <a:off x="13754100" y="4815780"/>
            <a:ext cx="3805237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SISTEM PERFORMANSI</a:t>
            </a:r>
            <a:endParaRPr lang="en-US" sz="2700" dirty="0"/>
          </a:p>
        </p:txBody>
      </p:sp>
      <p:sp>
        <p:nvSpPr>
          <p:cNvPr id="12" name="bodytext-diagram-ldjpTZ-1-2"/>
          <p:cNvSpPr txBox="1"/>
          <p:nvPr/>
        </p:nvSpPr>
        <p:spPr>
          <a:xfrm>
            <a:off x="13754100" y="5285929"/>
            <a:ext cx="3805237" cy="18154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Yavaşlık yaşandığında tarayıcı önbelleğinin temizlenmesi veya Chrome/Edge gibi alternatif tarayıcıların kullanılması sorunu çözebilir.</a:t>
            </a:r>
            <a:endParaRPr lang="en-US" sz="1800" dirty="0"/>
          </a:p>
        </p:txBody>
      </p:sp>
      <p:sp>
        <p:nvSpPr>
          <p:cNvPr id="13" name="headingtext-diagram-ldjpTZ-2-3"/>
          <p:cNvSpPr txBox="1"/>
          <p:nvPr/>
        </p:nvSpPr>
        <p:spPr>
          <a:xfrm>
            <a:off x="762000" y="7197477"/>
            <a:ext cx="43767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YETKILENDIRME VE DESTEK</a:t>
            </a:r>
            <a:endParaRPr lang="en-US" sz="2700" dirty="0"/>
          </a:p>
        </p:txBody>
      </p:sp>
      <p:sp>
        <p:nvSpPr>
          <p:cNvPr id="14" name="bodytext-diagram-ldjpTZ-2-3"/>
          <p:cNvSpPr txBox="1"/>
          <p:nvPr/>
        </p:nvSpPr>
        <p:spPr>
          <a:xfrm>
            <a:off x="762000" y="7667625"/>
            <a:ext cx="4376738" cy="13582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r" indent="0" marL="0">
              <a:lnSpc>
                <a:spcPts val="2480"/>
              </a:lnSpc>
              <a:buNone/>
            </a:pPr>
            <a:r>
              <a:rPr lang="en-US" sz="165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Yetki hataları için MERSİS verilerinin güncelliğini kontrol edin; süreç devam ederse KOOPBİS teknik destek birimi ile iletişime geçin.</a:t>
            </a:r>
            <a:endParaRPr lang="en-US" sz="1650" dirty="0"/>
          </a:p>
        </p:txBody>
      </p:sp>
      <p:sp>
        <p:nvSpPr>
          <p:cNvPr id="15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bb9df38-ef7e-49f7-8922-93c975eb2a7a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97"/>
          <p:cNvSpPr txBox="1"/>
          <p:nvPr/>
        </p:nvSpPr>
        <p:spPr>
          <a:xfrm>
            <a:off x="762000" y="857250"/>
            <a:ext cx="8034338" cy="1405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HIZLI ÖZET: İŞLEMI BAŞARIYLA</a:t>
            </a:r>
            <a:pPr algn="l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BİTİRDİĞİNİZE EMİN OLUN.</a:t>
            </a:r>
            <a:endParaRPr lang="en-US" sz="4200" dirty="0"/>
          </a:p>
        </p:txBody>
      </p:sp>
      <p:sp>
        <p:nvSpPr>
          <p:cNvPr id="4" name="subtitle-443"/>
          <p:cNvSpPr txBox="1"/>
          <p:nvPr/>
        </p:nvSpPr>
        <p:spPr>
          <a:xfrm>
            <a:off x="9525000" y="1136452"/>
            <a:ext cx="8034338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Her türlü işlem için bu 5 adımlık akışı takip ederek hata payını sıfıra indirin.</a:t>
            </a:r>
            <a:endParaRPr lang="en-US" sz="2100" dirty="0"/>
          </a:p>
        </p:txBody>
      </p:sp>
      <p:pic>
        <p:nvPicPr>
          <p:cNvPr id="5" name="crane5node-layer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6" y="3407271"/>
            <a:ext cx="18286958" cy="2857351"/>
          </a:xfrm>
          <a:prstGeom prst="rect">
            <a:avLst/>
          </a:prstGeom>
        </p:spPr>
      </p:pic>
      <p:pic>
        <p:nvPicPr>
          <p:cNvPr id="6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17241" y="5503366"/>
            <a:ext cx="439192" cy="439192"/>
          </a:xfrm>
          <a:prstGeom prst="rect">
            <a:avLst/>
          </a:prstGeom>
        </p:spPr>
      </p:pic>
      <p:pic>
        <p:nvPicPr>
          <p:cNvPr id="7" name="SVG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0041" y="5503366"/>
            <a:ext cx="439192" cy="439192"/>
          </a:xfrm>
          <a:prstGeom prst="rect">
            <a:avLst/>
          </a:prstGeom>
        </p:spPr>
      </p:pic>
      <p:pic>
        <p:nvPicPr>
          <p:cNvPr id="8" name="SVG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22841" y="5503366"/>
            <a:ext cx="439192" cy="439192"/>
          </a:xfrm>
          <a:prstGeom prst="rect">
            <a:avLst/>
          </a:prstGeom>
        </p:spPr>
      </p:pic>
      <p:pic>
        <p:nvPicPr>
          <p:cNvPr id="9" name="SVG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275641" y="5503366"/>
            <a:ext cx="439192" cy="439192"/>
          </a:xfrm>
          <a:prstGeom prst="rect">
            <a:avLst/>
          </a:prstGeom>
        </p:spPr>
      </p:pic>
      <p:pic>
        <p:nvPicPr>
          <p:cNvPr id="10" name="SVG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628441" y="5503366"/>
            <a:ext cx="439192" cy="439192"/>
          </a:xfrm>
          <a:prstGeom prst="rect">
            <a:avLst/>
          </a:prstGeom>
        </p:spPr>
      </p:pic>
      <p:sp>
        <p:nvSpPr>
          <p:cNvPr id="11" name="headingtext-diagram-KzMSdE-0-1"/>
          <p:cNvSpPr txBox="1"/>
          <p:nvPr/>
        </p:nvSpPr>
        <p:spPr>
          <a:xfrm>
            <a:off x="381000" y="6645622"/>
            <a:ext cx="32623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GIRIŞ</a:t>
            </a:r>
            <a:endParaRPr lang="en-US" sz="2700" dirty="0"/>
          </a:p>
        </p:txBody>
      </p:sp>
      <p:sp>
        <p:nvSpPr>
          <p:cNvPr id="12" name="bodytext-diagram-KzMSdE-0-1"/>
          <p:cNvSpPr txBox="1"/>
          <p:nvPr/>
        </p:nvSpPr>
        <p:spPr>
          <a:xfrm>
            <a:off x="381000" y="7115770"/>
            <a:ext cx="3262313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e-Devlet ile kimlik doğrulamanızı yapın.</a:t>
            </a:r>
            <a:endParaRPr lang="en-US" sz="2100" dirty="0"/>
          </a:p>
        </p:txBody>
      </p:sp>
      <p:sp>
        <p:nvSpPr>
          <p:cNvPr id="13" name="headingtext-diagram-KzMSdE-1-2"/>
          <p:cNvSpPr txBox="1"/>
          <p:nvPr/>
        </p:nvSpPr>
        <p:spPr>
          <a:xfrm>
            <a:off x="3954810" y="6645622"/>
            <a:ext cx="32623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SEÇIM</a:t>
            </a:r>
            <a:endParaRPr lang="en-US" sz="2700" dirty="0"/>
          </a:p>
        </p:txBody>
      </p:sp>
      <p:sp>
        <p:nvSpPr>
          <p:cNvPr id="14" name="bodytext-diagram-KzMSdE-1-2"/>
          <p:cNvSpPr txBox="1"/>
          <p:nvPr/>
        </p:nvSpPr>
        <p:spPr>
          <a:xfrm>
            <a:off x="3954810" y="7115770"/>
            <a:ext cx="3262313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Sol menüden yapacağınız ana kategoriyi seçin.</a:t>
            </a:r>
            <a:endParaRPr lang="en-US" sz="2100" dirty="0"/>
          </a:p>
        </p:txBody>
      </p:sp>
      <p:sp>
        <p:nvSpPr>
          <p:cNvPr id="15" name="headingtext-diagram-KzMSdE-2-3"/>
          <p:cNvSpPr txBox="1"/>
          <p:nvPr/>
        </p:nvSpPr>
        <p:spPr>
          <a:xfrm>
            <a:off x="7528471" y="6645622"/>
            <a:ext cx="32623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GIRIŞ</a:t>
            </a:r>
            <a:endParaRPr lang="en-US" sz="2700" dirty="0"/>
          </a:p>
        </p:txBody>
      </p:sp>
      <p:sp>
        <p:nvSpPr>
          <p:cNvPr id="16" name="bodytext-diagram-KzMSdE-2-3"/>
          <p:cNvSpPr txBox="1"/>
          <p:nvPr/>
        </p:nvSpPr>
        <p:spPr>
          <a:xfrm>
            <a:off x="7528471" y="7115770"/>
            <a:ext cx="3262313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Verileri (TC, tarih, tutar vb.) hatasız doldurun.</a:t>
            </a:r>
            <a:endParaRPr lang="en-US" sz="2100" dirty="0"/>
          </a:p>
        </p:txBody>
      </p:sp>
      <p:sp>
        <p:nvSpPr>
          <p:cNvPr id="17" name="headingtext-diagram-KzMSdE-3-4"/>
          <p:cNvSpPr txBox="1"/>
          <p:nvPr/>
        </p:nvSpPr>
        <p:spPr>
          <a:xfrm>
            <a:off x="11102280" y="6645622"/>
            <a:ext cx="32623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KONTROL</a:t>
            </a:r>
            <a:endParaRPr lang="en-US" sz="2700" dirty="0"/>
          </a:p>
        </p:txBody>
      </p:sp>
      <p:sp>
        <p:nvSpPr>
          <p:cNvPr id="18" name="bodytext-diagram-KzMSdE-3-4"/>
          <p:cNvSpPr txBox="1"/>
          <p:nvPr/>
        </p:nvSpPr>
        <p:spPr>
          <a:xfrm>
            <a:off x="11102280" y="7115770"/>
            <a:ext cx="3262313" cy="13011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Girdiğiniz bilgilerin doğruluğunu görsel olarak onaylayın.</a:t>
            </a:r>
            <a:endParaRPr lang="en-US" sz="2100" dirty="0"/>
          </a:p>
        </p:txBody>
      </p:sp>
      <p:sp>
        <p:nvSpPr>
          <p:cNvPr id="19" name="headingtext-diagram-KzMSdE-4-5"/>
          <p:cNvSpPr txBox="1"/>
          <p:nvPr/>
        </p:nvSpPr>
        <p:spPr>
          <a:xfrm>
            <a:off x="14675941" y="6645622"/>
            <a:ext cx="32623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KAYIT</a:t>
            </a:r>
            <a:endParaRPr lang="en-US" sz="2700" dirty="0"/>
          </a:p>
        </p:txBody>
      </p:sp>
      <p:sp>
        <p:nvSpPr>
          <p:cNvPr id="20" name="bodytext-diagram-KzMSdE-4-5"/>
          <p:cNvSpPr txBox="1"/>
          <p:nvPr/>
        </p:nvSpPr>
        <p:spPr>
          <a:xfrm>
            <a:off x="14675941" y="7115770"/>
            <a:ext cx="3262313" cy="13011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Mutlaka "Kaydet" veya "Onayla" butonuna basarak işlemi bitirin.</a:t>
            </a:r>
            <a:endParaRPr lang="en-US" sz="2100" dirty="0"/>
          </a:p>
        </p:txBody>
      </p:sp>
      <p:sp>
        <p:nvSpPr>
          <p:cNvPr id="21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6c1f425-ca48-4f92-a017-e033cb865588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61"/>
          <p:cNvSpPr txBox="1"/>
          <p:nvPr/>
        </p:nvSpPr>
        <p:spPr>
          <a:xfrm>
            <a:off x="762000" y="859929"/>
            <a:ext cx="8034338" cy="1405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SISTEME GÜVENLI ERIŞIM:</a:t>
            </a:r>
            <a:pPr algn="l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E-DEVLET ILE GIRIŞ</a:t>
            </a:r>
            <a:endParaRPr lang="en-US" sz="4200" dirty="0"/>
          </a:p>
        </p:txBody>
      </p:sp>
      <p:sp>
        <p:nvSpPr>
          <p:cNvPr id="4" name="subtitle-494"/>
          <p:cNvSpPr txBox="1"/>
          <p:nvPr/>
        </p:nvSpPr>
        <p:spPr>
          <a:xfrm>
            <a:off x="9525000" y="1139130"/>
            <a:ext cx="8034338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KOOPBİS sistemine giriş yapmak için öncelikle turkiye.gov.tr adresine gidin.</a:t>
            </a:r>
            <a:endParaRPr lang="en-US" sz="2100" dirty="0"/>
          </a:p>
        </p:txBody>
      </p:sp>
      <p:pic>
        <p:nvPicPr>
          <p:cNvPr id="5" name="listcapsule4node-layer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71886" y="2924175"/>
            <a:ext cx="13344079" cy="6065490"/>
          </a:xfrm>
          <a:prstGeom prst="rect">
            <a:avLst/>
          </a:prstGeom>
        </p:spPr>
      </p:pic>
      <p:sp>
        <p:nvSpPr>
          <p:cNvPr id="6" name="::before"/>
          <p:cNvSpPr txBox="1"/>
          <p:nvPr/>
        </p:nvSpPr>
        <p:spPr>
          <a:xfrm>
            <a:off x="2775793" y="4323904"/>
            <a:ext cx="130373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550" dirty="0">
                <a:solidFill>
                  <a:srgbClr val="0B1136"/>
                </a:solidFill>
                <a:latin typeface="Big Shoulders Display ExtraBold" panose="00000900000000000000" pitchFamily="2" charset="0"/>
              </a:rPr>
              <a:t>1</a:t>
            </a:r>
            <a:endParaRPr lang="en-US" sz="2550" dirty="0"/>
          </a:p>
        </p:txBody>
      </p:sp>
      <p:pic>
        <p:nvPicPr>
          <p:cNvPr id="7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3559" y="4175522"/>
            <a:ext cx="682526" cy="682526"/>
          </a:xfrm>
          <a:prstGeom prst="rect">
            <a:avLst/>
          </a:prstGeom>
        </p:spPr>
      </p:pic>
      <p:sp>
        <p:nvSpPr>
          <p:cNvPr id="8" name="svg-element-holder-0-headingtext-diagram-T5yy8q-0-1"/>
          <p:cNvSpPr txBox="1"/>
          <p:nvPr/>
        </p:nvSpPr>
        <p:spPr>
          <a:xfrm>
            <a:off x="3554313" y="6084987"/>
            <a:ext cx="10525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WEB ERIŞIM</a:t>
            </a:r>
            <a:endParaRPr lang="en-US" sz="1800" dirty="0"/>
          </a:p>
        </p:txBody>
      </p:sp>
      <p:sp>
        <p:nvSpPr>
          <p:cNvPr id="9" name="svg-element-holder-0-bodytext-diagram-T5yy8q-0-1"/>
          <p:cNvSpPr txBox="1"/>
          <p:nvPr/>
        </p:nvSpPr>
        <p:spPr>
          <a:xfrm>
            <a:off x="2729061" y="6813352"/>
            <a:ext cx="2700338" cy="4152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480"/>
              </a:lnSpc>
              <a:buNone/>
            </a:pPr>
            <a:r>
              <a:rPr lang="en-US" sz="1650" spc="17" kern="1200" dirty="0">
                <a:solidFill>
                  <a:srgbClr val="0B1136"/>
                </a:solidFill>
                <a:latin typeface="Roboto" panose="02000000000000000000" pitchFamily="2" charset="0"/>
              </a:rPr>
              <a:t>turkiye.gov.tr adresine gidin.</a:t>
            </a:r>
            <a:endParaRPr lang="en-US" sz="1650" dirty="0"/>
          </a:p>
        </p:txBody>
      </p:sp>
      <p:sp>
        <p:nvSpPr>
          <p:cNvPr id="10" name="::before"/>
          <p:cNvSpPr txBox="1"/>
          <p:nvPr/>
        </p:nvSpPr>
        <p:spPr>
          <a:xfrm>
            <a:off x="6146453" y="4323904"/>
            <a:ext cx="195709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550" dirty="0">
                <a:solidFill>
                  <a:srgbClr val="0B1136"/>
                </a:solidFill>
                <a:latin typeface="Big Shoulders Display ExtraBold" panose="00000900000000000000" pitchFamily="2" charset="0"/>
              </a:rPr>
              <a:t>2</a:t>
            </a:r>
            <a:endParaRPr lang="en-US" sz="2550" dirty="0"/>
          </a:p>
        </p:txBody>
      </p:sp>
      <p:pic>
        <p:nvPicPr>
          <p:cNvPr id="11" name="SVG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16812" y="4175522"/>
            <a:ext cx="682526" cy="682526"/>
          </a:xfrm>
          <a:prstGeom prst="rect">
            <a:avLst/>
          </a:prstGeom>
        </p:spPr>
      </p:pic>
      <p:sp>
        <p:nvSpPr>
          <p:cNvPr id="12" name="svg-element-holder-1-headingtext-diagram-T5yy8q-1-2"/>
          <p:cNvSpPr txBox="1"/>
          <p:nvPr/>
        </p:nvSpPr>
        <p:spPr>
          <a:xfrm>
            <a:off x="6822877" y="6084987"/>
            <a:ext cx="13001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HIZMET ARAMA</a:t>
            </a:r>
            <a:endParaRPr lang="en-US" sz="1800" dirty="0"/>
          </a:p>
        </p:txBody>
      </p:sp>
      <p:sp>
        <p:nvSpPr>
          <p:cNvPr id="13" name="svg-element-holder-1-bodytext-diagram-T5yy8q-1-2"/>
          <p:cNvSpPr txBox="1"/>
          <p:nvPr/>
        </p:nvSpPr>
        <p:spPr>
          <a:xfrm>
            <a:off x="6034832" y="6813352"/>
            <a:ext cx="2881313" cy="10439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480"/>
              </a:lnSpc>
              <a:buNone/>
            </a:pPr>
            <a:r>
              <a:rPr lang="en-US" sz="1650" spc="17" kern="1200" dirty="0">
                <a:solidFill>
                  <a:srgbClr val="0B1136"/>
                </a:solidFill>
                <a:latin typeface="Roboto" panose="02000000000000000000" pitchFamily="2" charset="0"/>
              </a:rPr>
              <a:t>Arama çubuğuna 'KOOPBİS' yazarak Ticaret Bakanlığı uygulamasını seçin.</a:t>
            </a:r>
            <a:endParaRPr lang="en-US" sz="1650" dirty="0"/>
          </a:p>
        </p:txBody>
      </p:sp>
      <p:sp>
        <p:nvSpPr>
          <p:cNvPr id="14" name="::before"/>
          <p:cNvSpPr txBox="1"/>
          <p:nvPr/>
        </p:nvSpPr>
        <p:spPr>
          <a:xfrm>
            <a:off x="9512350" y="4323904"/>
            <a:ext cx="200025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550" dirty="0">
                <a:solidFill>
                  <a:srgbClr val="0B1136"/>
                </a:solidFill>
                <a:latin typeface="Big Shoulders Display ExtraBold" panose="00000900000000000000" pitchFamily="2" charset="0"/>
              </a:rPr>
              <a:t>3</a:t>
            </a:r>
            <a:endParaRPr lang="en-US" sz="2550" dirty="0"/>
          </a:p>
        </p:txBody>
      </p:sp>
      <p:pic>
        <p:nvPicPr>
          <p:cNvPr id="15" name="SVG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85090" y="4175522"/>
            <a:ext cx="682526" cy="682526"/>
          </a:xfrm>
          <a:prstGeom prst="rect">
            <a:avLst/>
          </a:prstGeom>
        </p:spPr>
      </p:pic>
      <p:sp>
        <p:nvSpPr>
          <p:cNvPr id="16" name="svg-element-holder-2-headingtext-diagram-T5yy8q-2-3"/>
          <p:cNvSpPr txBox="1"/>
          <p:nvPr/>
        </p:nvSpPr>
        <p:spPr>
          <a:xfrm>
            <a:off x="10004078" y="6084987"/>
            <a:ext cx="171926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KIMLIK DOĞRULAMA</a:t>
            </a:r>
            <a:endParaRPr lang="en-US" sz="1800" dirty="0"/>
          </a:p>
        </p:txBody>
      </p:sp>
      <p:sp>
        <p:nvSpPr>
          <p:cNvPr id="17" name="svg-element-holder-2-bodytext-diagram-T5yy8q-2-3"/>
          <p:cNvSpPr txBox="1"/>
          <p:nvPr/>
        </p:nvSpPr>
        <p:spPr>
          <a:xfrm>
            <a:off x="9423797" y="6813352"/>
            <a:ext cx="2881313" cy="13582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480"/>
              </a:lnSpc>
              <a:buNone/>
            </a:pPr>
            <a:r>
              <a:rPr lang="en-US" sz="1650" spc="17" kern="1200" dirty="0">
                <a:solidFill>
                  <a:srgbClr val="0B1136"/>
                </a:solidFill>
                <a:latin typeface="Roboto" panose="02000000000000000000" pitchFamily="2" charset="0"/>
              </a:rPr>
              <a:t>'Uygulamaya Git' butonuna tıklayarak e-Devlet kimlik doğrulama ekranına geçiş yapın.</a:t>
            </a:r>
            <a:endParaRPr lang="en-US" sz="1650" dirty="0"/>
          </a:p>
        </p:txBody>
      </p:sp>
      <p:sp>
        <p:nvSpPr>
          <p:cNvPr id="18" name="::before"/>
          <p:cNvSpPr txBox="1"/>
          <p:nvPr/>
        </p:nvSpPr>
        <p:spPr>
          <a:xfrm>
            <a:off x="12879139" y="4323904"/>
            <a:ext cx="203002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550" dirty="0">
                <a:solidFill>
                  <a:srgbClr val="0B1136"/>
                </a:solidFill>
                <a:latin typeface="Big Shoulders Display ExtraBold" panose="00000900000000000000" pitchFamily="2" charset="0"/>
              </a:rPr>
              <a:t>4</a:t>
            </a:r>
            <a:endParaRPr lang="en-US" sz="2550" dirty="0"/>
          </a:p>
        </p:txBody>
      </p:sp>
      <p:pic>
        <p:nvPicPr>
          <p:cNvPr id="19" name="SVG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853220" y="4175522"/>
            <a:ext cx="682526" cy="682526"/>
          </a:xfrm>
          <a:prstGeom prst="rect">
            <a:avLst/>
          </a:prstGeom>
        </p:spPr>
      </p:pic>
      <p:sp>
        <p:nvSpPr>
          <p:cNvPr id="20" name="svg-element-holder-3-headingtext-diagram-T5yy8q-3-4"/>
          <p:cNvSpPr txBox="1"/>
          <p:nvPr/>
        </p:nvSpPr>
        <p:spPr>
          <a:xfrm>
            <a:off x="13611225" y="6084987"/>
            <a:ext cx="1243013" cy="3962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PANEL ERIŞIMI</a:t>
            </a:r>
            <a:endParaRPr lang="en-US" sz="1800" dirty="0"/>
          </a:p>
        </p:txBody>
      </p:sp>
      <p:sp>
        <p:nvSpPr>
          <p:cNvPr id="21" name="svg-element-holder-3-bodytext-diagram-T5yy8q-3-4"/>
          <p:cNvSpPr txBox="1"/>
          <p:nvPr/>
        </p:nvSpPr>
        <p:spPr>
          <a:xfrm>
            <a:off x="12792819" y="6813352"/>
            <a:ext cx="2881313" cy="10439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480"/>
              </a:lnSpc>
              <a:buNone/>
            </a:pPr>
            <a:r>
              <a:rPr lang="en-US" sz="1650" spc="17" kern="1200" dirty="0">
                <a:solidFill>
                  <a:srgbClr val="0B1136"/>
                </a:solidFill>
                <a:latin typeface="Roboto" panose="02000000000000000000" pitchFamily="2" charset="0"/>
              </a:rPr>
              <a:t>Şifrenizi girerek sistemin sizi kooperatif yetkili paneline yönlendirmesini bekleyin.</a:t>
            </a:r>
            <a:endParaRPr lang="en-US" sz="1650" dirty="0"/>
          </a:p>
        </p:txBody>
      </p:sp>
      <p:sp>
        <p:nvSpPr>
          <p:cNvPr id="22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257d10c-0182-474a-92e2-8206eb50d9bb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pic>
        <p:nvPicPr>
          <p:cNvPr id="3" name="cs-layout-left-line-tl-2-shape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71675"/>
            <a:ext cx="6029325" cy="8315325"/>
          </a:xfrm>
          <a:prstGeom prst="rect">
            <a:avLst/>
          </a:prstGeom>
        </p:spPr>
      </p:pic>
      <p:sp>
        <p:nvSpPr>
          <p:cNvPr id="4" name="subtitle-469"/>
          <p:cNvSpPr txBox="1"/>
          <p:nvPr/>
        </p:nvSpPr>
        <p:spPr>
          <a:xfrm>
            <a:off x="762000" y="7962900"/>
            <a:ext cx="7653337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2700" spc="27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Başarıyla giriş yaptıktan sonra karşınıza çıkan ana panel, tüm işlemlerin merkezidir</a:t>
            </a:r>
            <a:endParaRPr lang="en-US" sz="2700" dirty="0"/>
          </a:p>
        </p:txBody>
      </p:sp>
      <p:sp>
        <p:nvSpPr>
          <p:cNvPr id="5" name="title-479"/>
          <p:cNvSpPr txBox="1"/>
          <p:nvPr/>
        </p:nvSpPr>
        <p:spPr>
          <a:xfrm>
            <a:off x="762000" y="762000"/>
            <a:ext cx="7653337" cy="25298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ANA PANEL: İŞLEM MENÜLERINI</a:t>
            </a:r>
            <a:pPr algn="l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TANIMA VE NAVIGASYON</a:t>
            </a:r>
            <a:endParaRPr lang="en-US" sz="5400" dirty="0"/>
          </a:p>
        </p:txBody>
      </p:sp>
      <p:sp>
        <p:nvSpPr>
          <p:cNvPr id="6" name="node-diagram-2TKsR0-0"/>
          <p:cNvSpPr/>
          <p:nvPr/>
        </p:nvSpPr>
        <p:spPr>
          <a:xfrm>
            <a:off x="9163050" y="771525"/>
            <a:ext cx="2695575" cy="4038600"/>
          </a:xfrm>
          <a:prstGeom prst="rect">
            <a:avLst/>
          </a:prstGeom>
          <a:gradFill>
            <a:gsLst>
              <a:gs pos="40730">
                <a:srgbClr val="FFBA08">
                  <a:alpha val="5000"/>
                </a:srgbClr>
              </a:gs>
              <a:gs pos="100000">
                <a:srgbClr val="FFBA08">
                  <a:alpha val="30000"/>
                </a:srgbClr>
              </a:gs>
            </a:gsLst>
            <a:lin ang="3360000" scaled="0"/>
          </a:gradFill>
          <a:ln/>
        </p:spPr>
      </p:sp>
      <p:sp>
        <p:nvSpPr>
          <p:cNvPr id="7" name="headingtext-diagram-2TKsR0-0-1"/>
          <p:cNvSpPr txBox="1"/>
          <p:nvPr/>
        </p:nvSpPr>
        <p:spPr>
          <a:xfrm>
            <a:off x="9467850" y="1266379"/>
            <a:ext cx="2119313" cy="13963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ORTAK İŞLEMLERI</a:t>
            </a:r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VE ORGANLAR</a:t>
            </a:r>
            <a:endParaRPr lang="en-US" sz="2700" dirty="0"/>
          </a:p>
        </p:txBody>
      </p:sp>
      <p:sp>
        <p:nvSpPr>
          <p:cNvPr id="8" name="bodytext-diagram-2TKsR0-0-1"/>
          <p:cNvSpPr txBox="1"/>
          <p:nvPr/>
        </p:nvSpPr>
        <p:spPr>
          <a:xfrm>
            <a:off x="9467850" y="2600623"/>
            <a:ext cx="2119313" cy="18154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Yeni ortak ekleme ve bilgi güncelleme işlemleri ve Yeni organ üyesi ekleme işlemleri.</a:t>
            </a:r>
            <a:endParaRPr lang="en-US" sz="1800" dirty="0"/>
          </a:p>
        </p:txBody>
      </p:sp>
      <p:sp>
        <p:nvSpPr>
          <p:cNvPr id="9" name="node-diagram-2TKsR0-1"/>
          <p:cNvSpPr/>
          <p:nvPr/>
        </p:nvSpPr>
        <p:spPr>
          <a:xfrm>
            <a:off x="12007751" y="771525"/>
            <a:ext cx="2695575" cy="4038600"/>
          </a:xfrm>
          <a:prstGeom prst="rect">
            <a:avLst/>
          </a:prstGeom>
          <a:gradFill>
            <a:gsLst>
              <a:gs pos="43750">
                <a:srgbClr val="FFBA08">
                  <a:alpha val="5000"/>
                </a:srgbClr>
              </a:gs>
              <a:gs pos="99960">
                <a:srgbClr val="FFBA08">
                  <a:alpha val="30000"/>
                </a:srgbClr>
              </a:gs>
            </a:gsLst>
            <a:lin ang="7380000" scaled="0"/>
          </a:gradFill>
          <a:ln/>
        </p:spPr>
      </p:sp>
      <p:sp>
        <p:nvSpPr>
          <p:cNvPr id="10" name="headingtext-diagram-2TKsR0-1-2"/>
          <p:cNvSpPr txBox="1"/>
          <p:nvPr/>
        </p:nvSpPr>
        <p:spPr>
          <a:xfrm>
            <a:off x="12312551" y="1184077"/>
            <a:ext cx="21193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GENEL KURUL</a:t>
            </a:r>
            <a:endParaRPr lang="en-US" sz="2700" dirty="0"/>
          </a:p>
        </p:txBody>
      </p:sp>
      <p:sp>
        <p:nvSpPr>
          <p:cNvPr id="11" name="bodytext-diagram-2TKsR0-1-2"/>
          <p:cNvSpPr txBox="1"/>
          <p:nvPr/>
        </p:nvSpPr>
        <p:spPr>
          <a:xfrm>
            <a:off x="12312551" y="1654225"/>
            <a:ext cx="2119313" cy="28441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Toplantı kaydı ve karar girişleri. (İl Müdürlüğü tarafından açılan Genel Kurul tarihi sonrası Yönetim Kurulu ekleme yapabilir.)</a:t>
            </a:r>
            <a:endParaRPr lang="en-US" sz="1800" dirty="0"/>
          </a:p>
        </p:txBody>
      </p:sp>
      <p:sp>
        <p:nvSpPr>
          <p:cNvPr id="12" name="node-diagram-2TKsR0-2"/>
          <p:cNvSpPr/>
          <p:nvPr/>
        </p:nvSpPr>
        <p:spPr>
          <a:xfrm>
            <a:off x="14852600" y="771525"/>
            <a:ext cx="2695575" cy="4038600"/>
          </a:xfrm>
          <a:prstGeom prst="rect">
            <a:avLst/>
          </a:prstGeom>
          <a:gradFill>
            <a:gsLst>
              <a:gs pos="45020">
                <a:srgbClr val="FFBA08">
                  <a:alpha val="5000"/>
                </a:srgbClr>
              </a:gs>
              <a:gs pos="100000">
                <a:srgbClr val="FFBA08">
                  <a:alpha val="30000"/>
                </a:srgbClr>
              </a:gs>
            </a:gsLst>
            <a:lin ang="18360000" scaled="0"/>
          </a:gradFill>
          <a:ln/>
        </p:spPr>
      </p:sp>
      <p:sp>
        <p:nvSpPr>
          <p:cNvPr id="13" name="headingtext-diagram-2TKsR0-2-3"/>
          <p:cNvSpPr txBox="1"/>
          <p:nvPr/>
        </p:nvSpPr>
        <p:spPr>
          <a:xfrm>
            <a:off x="15157400" y="1825377"/>
            <a:ext cx="2119313" cy="9677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İDARİ-MALİ</a:t>
            </a:r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DURUM</a:t>
            </a:r>
            <a:endParaRPr lang="en-US" sz="2700" dirty="0"/>
          </a:p>
        </p:txBody>
      </p:sp>
      <p:sp>
        <p:nvSpPr>
          <p:cNvPr id="14" name="bodytext-diagram-2TKsR0-2-3"/>
          <p:cNvSpPr txBox="1"/>
          <p:nvPr/>
        </p:nvSpPr>
        <p:spPr>
          <a:xfrm>
            <a:off x="15157400" y="2727573"/>
            <a:ext cx="2119313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Güncel hesap yılına ait verilerin giriş işlemleri.</a:t>
            </a:r>
            <a:endParaRPr lang="en-US" sz="1800" dirty="0"/>
          </a:p>
        </p:txBody>
      </p:sp>
      <p:sp>
        <p:nvSpPr>
          <p:cNvPr id="15" name="node-diagram-2TKsR0-3"/>
          <p:cNvSpPr/>
          <p:nvPr/>
        </p:nvSpPr>
        <p:spPr>
          <a:xfrm>
            <a:off x="9163050" y="4962525"/>
            <a:ext cx="4114800" cy="4038600"/>
          </a:xfrm>
          <a:prstGeom prst="rect">
            <a:avLst/>
          </a:prstGeom>
          <a:gradFill>
            <a:gsLst>
              <a:gs pos="38750">
                <a:srgbClr val="FFBA08">
                  <a:alpha val="5000"/>
                </a:srgbClr>
              </a:gs>
              <a:gs pos="99960">
                <a:srgbClr val="FFBA08">
                  <a:alpha val="30000"/>
                </a:srgbClr>
              </a:gs>
            </a:gsLst>
            <a:lin ang="14340000" scaled="0"/>
          </a:gradFill>
          <a:ln/>
        </p:spPr>
      </p:sp>
      <p:sp>
        <p:nvSpPr>
          <p:cNvPr id="16" name="headingtext-diagram-2TKsR0-3-4"/>
          <p:cNvSpPr txBox="1"/>
          <p:nvPr/>
        </p:nvSpPr>
        <p:spPr>
          <a:xfrm>
            <a:off x="9467850" y="6232327"/>
            <a:ext cx="35385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EVRAK İŞLEMLERI</a:t>
            </a:r>
            <a:endParaRPr lang="en-US" sz="2700" dirty="0"/>
          </a:p>
        </p:txBody>
      </p:sp>
      <p:sp>
        <p:nvSpPr>
          <p:cNvPr id="17" name="bodytext-diagram-2TKsR0-3-4"/>
          <p:cNvSpPr txBox="1"/>
          <p:nvPr/>
        </p:nvSpPr>
        <p:spPr>
          <a:xfrm>
            <a:off x="9467850" y="6702475"/>
            <a:ext cx="3538538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Tüm sekmelerde bulunan PDF formatında belge yükleme alanları.</a:t>
            </a:r>
            <a:endParaRPr lang="en-US" sz="1800" dirty="0"/>
          </a:p>
        </p:txBody>
      </p:sp>
      <p:sp>
        <p:nvSpPr>
          <p:cNvPr id="18" name="node-diagram-2TKsR0-4"/>
          <p:cNvSpPr/>
          <p:nvPr/>
        </p:nvSpPr>
        <p:spPr>
          <a:xfrm>
            <a:off x="13430101" y="4962525"/>
            <a:ext cx="4114800" cy="4038600"/>
          </a:xfrm>
          <a:prstGeom prst="rect">
            <a:avLst/>
          </a:prstGeom>
          <a:gradFill>
            <a:gsLst>
              <a:gs pos="40730">
                <a:srgbClr val="FFBA08">
                  <a:alpha val="5000"/>
                </a:srgbClr>
              </a:gs>
              <a:gs pos="100000">
                <a:srgbClr val="FFBA08">
                  <a:alpha val="30000"/>
                </a:srgbClr>
              </a:gs>
            </a:gsLst>
            <a:lin ang="3360000" scaled="0"/>
          </a:gradFill>
          <a:ln/>
        </p:spPr>
      </p:sp>
      <p:sp>
        <p:nvSpPr>
          <p:cNvPr id="19" name="headingtext-diagram-2TKsR0-4-5"/>
          <p:cNvSpPr txBox="1"/>
          <p:nvPr/>
        </p:nvSpPr>
        <p:spPr>
          <a:xfrm>
            <a:off x="13734901" y="6060877"/>
            <a:ext cx="35385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ARAYÜZ GÖSTERGELERI</a:t>
            </a:r>
            <a:endParaRPr lang="en-US" sz="2700" dirty="0"/>
          </a:p>
        </p:txBody>
      </p:sp>
      <p:sp>
        <p:nvSpPr>
          <p:cNvPr id="20" name="bodytext-diagram-2TKsR0-4-5"/>
          <p:cNvSpPr txBox="1"/>
          <p:nvPr/>
        </p:nvSpPr>
        <p:spPr>
          <a:xfrm>
            <a:off x="13734901" y="6531025"/>
            <a:ext cx="3538538" cy="14725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Mavi vurgulu butonlar işlem yapabileceğiniz alanları, gri alanlar ise salt okunur bilgileri temsil eder.</a:t>
            </a:r>
            <a:endParaRPr lang="en-US" sz="1800" dirty="0"/>
          </a:p>
        </p:txBody>
      </p:sp>
      <p:sp>
        <p:nvSpPr>
          <p:cNvPr id="21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61bef4b-bf27-4fe0-9872-c9830f1f3c5f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97"/>
          <p:cNvSpPr txBox="1"/>
          <p:nvPr/>
        </p:nvSpPr>
        <p:spPr>
          <a:xfrm>
            <a:off x="3048000" y="923925"/>
            <a:ext cx="122253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YENI ORTAK EKLEME: ADIM ADIM VERI GIRIŞI</a:t>
            </a:r>
            <a:endParaRPr lang="en-US" sz="4200" dirty="0"/>
          </a:p>
        </p:txBody>
      </p:sp>
      <p:sp>
        <p:nvSpPr>
          <p:cNvPr id="4" name="subtitle-407"/>
          <p:cNvSpPr txBox="1"/>
          <p:nvPr/>
        </p:nvSpPr>
        <p:spPr>
          <a:xfrm>
            <a:off x="3048000" y="1746052"/>
            <a:ext cx="12225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Ortak listesini oluşturmak için “Ortak İşlemleri” menüsünden “Yeni Ortak Ekle” butonuna tıklayın.</a:t>
            </a:r>
            <a:endParaRPr lang="en-US" sz="2100" dirty="0"/>
          </a:p>
        </p:txBody>
      </p:sp>
      <p:pic>
        <p:nvPicPr>
          <p:cNvPr id="5" name="ideatorocket5node-Layer_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71886" y="2762250"/>
            <a:ext cx="13344079" cy="6065490"/>
          </a:xfrm>
          <a:prstGeom prst="rect">
            <a:avLst/>
          </a:prstGeom>
        </p:spPr>
      </p:pic>
      <p:sp>
        <p:nvSpPr>
          <p:cNvPr id="6" name="headingtext-diagram-zxIEa2-0-1"/>
          <p:cNvSpPr txBox="1"/>
          <p:nvPr/>
        </p:nvSpPr>
        <p:spPr>
          <a:xfrm>
            <a:off x="2469803" y="65543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BAŞLATMA</a:t>
            </a:r>
            <a:endParaRPr lang="en-US" sz="2100" dirty="0"/>
          </a:p>
        </p:txBody>
      </p:sp>
      <p:sp>
        <p:nvSpPr>
          <p:cNvPr id="7" name="bodytext-diagram-zxIEa2-0-1"/>
          <p:cNvSpPr txBox="1"/>
          <p:nvPr/>
        </p:nvSpPr>
        <p:spPr>
          <a:xfrm>
            <a:off x="2469803" y="6933754"/>
            <a:ext cx="2519363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Ortaklar menüsünden Yeni Ortak Ekle butonuna tıklayın.</a:t>
            </a:r>
            <a:endParaRPr lang="en-US" sz="1800" dirty="0"/>
          </a:p>
        </p:txBody>
      </p:sp>
      <p:sp>
        <p:nvSpPr>
          <p:cNvPr id="8" name="headingtext-diagram-zxIEa2-1-2"/>
          <p:cNvSpPr txBox="1"/>
          <p:nvPr/>
        </p:nvSpPr>
        <p:spPr>
          <a:xfrm>
            <a:off x="5184874" y="65543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SORGULAMA</a:t>
            </a:r>
            <a:endParaRPr lang="en-US" sz="2100" dirty="0"/>
          </a:p>
        </p:txBody>
      </p:sp>
      <p:sp>
        <p:nvSpPr>
          <p:cNvPr id="9" name="bodytext-diagram-zxIEa2-1-2"/>
          <p:cNvSpPr txBox="1"/>
          <p:nvPr/>
        </p:nvSpPr>
        <p:spPr>
          <a:xfrm>
            <a:off x="5184874" y="6933754"/>
            <a:ext cx="2519363" cy="14725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TC Kimlik Numarası girilerek kimlik bilgileri MERNİS üzerinden otomatik çekilir.</a:t>
            </a:r>
            <a:endParaRPr lang="en-US" sz="1800" dirty="0"/>
          </a:p>
        </p:txBody>
      </p:sp>
      <p:sp>
        <p:nvSpPr>
          <p:cNvPr id="10" name="headingtext-diagram-zxIEa2-2-3"/>
          <p:cNvSpPr txBox="1"/>
          <p:nvPr/>
        </p:nvSpPr>
        <p:spPr>
          <a:xfrm>
            <a:off x="7900095" y="65543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VERI GIRIŞI</a:t>
            </a:r>
            <a:endParaRPr lang="en-US" sz="2100" dirty="0"/>
          </a:p>
        </p:txBody>
      </p:sp>
      <p:sp>
        <p:nvSpPr>
          <p:cNvPr id="11" name="bodytext-diagram-zxIEa2-2-3"/>
          <p:cNvSpPr txBox="1"/>
          <p:nvPr/>
        </p:nvSpPr>
        <p:spPr>
          <a:xfrm>
            <a:off x="7900095" y="6933754"/>
            <a:ext cx="2519363" cy="18154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Ortaklık pay adedi ve giriş tarihi gibi kenarında * işareti bulunan tüm alanlar manuel olarak girilir.</a:t>
            </a:r>
            <a:endParaRPr lang="en-US" sz="1800" dirty="0"/>
          </a:p>
        </p:txBody>
      </p:sp>
      <p:sp>
        <p:nvSpPr>
          <p:cNvPr id="12" name="headingtext-diagram-zxIEa2-3-4"/>
          <p:cNvSpPr txBox="1"/>
          <p:nvPr/>
        </p:nvSpPr>
        <p:spPr>
          <a:xfrm>
            <a:off x="10615315" y="65543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KAYDETME</a:t>
            </a:r>
            <a:endParaRPr lang="en-US" sz="2100" dirty="0"/>
          </a:p>
        </p:txBody>
      </p:sp>
      <p:sp>
        <p:nvSpPr>
          <p:cNvPr id="13" name="bodytext-diagram-zxIEa2-3-4"/>
          <p:cNvSpPr txBox="1"/>
          <p:nvPr/>
        </p:nvSpPr>
        <p:spPr>
          <a:xfrm>
            <a:off x="10615315" y="6933754"/>
            <a:ext cx="2519363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Sağ alt köşedeki Kaydet butonuna basarak işlemi tamamlayın.</a:t>
            </a:r>
            <a:endParaRPr lang="en-US" sz="1800" dirty="0"/>
          </a:p>
        </p:txBody>
      </p:sp>
      <p:sp>
        <p:nvSpPr>
          <p:cNvPr id="14" name="headingtext-diagram-zxIEa2-4-5"/>
          <p:cNvSpPr txBox="1"/>
          <p:nvPr/>
        </p:nvSpPr>
        <p:spPr>
          <a:xfrm>
            <a:off x="13330386" y="65543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HATA KONTROLÜ</a:t>
            </a:r>
            <a:endParaRPr lang="en-US" sz="2100" dirty="0"/>
          </a:p>
        </p:txBody>
      </p:sp>
      <p:sp>
        <p:nvSpPr>
          <p:cNvPr id="15" name="bodytext-diagram-zxIEa2-4-5"/>
          <p:cNvSpPr txBox="1"/>
          <p:nvPr/>
        </p:nvSpPr>
        <p:spPr>
          <a:xfrm>
            <a:off x="13330386" y="6933754"/>
            <a:ext cx="2519363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Sistem hatalı girişlerde kırmızı çerçeveli uyarı mesajı ile yönlendirir.</a:t>
            </a:r>
            <a:endParaRPr lang="en-US" sz="1800" dirty="0"/>
          </a:p>
        </p:txBody>
      </p:sp>
      <p:sp>
        <p:nvSpPr>
          <p:cNvPr id="16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1fa9aa5-3e79-431b-bc2c-5e94a0e81f4c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pic>
        <p:nvPicPr>
          <p:cNvPr id="3" name="cs-layout-left-line-tl-2-shape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71675"/>
            <a:ext cx="6029325" cy="8315325"/>
          </a:xfrm>
          <a:prstGeom prst="rect">
            <a:avLst/>
          </a:prstGeom>
        </p:spPr>
      </p:pic>
      <p:sp>
        <p:nvSpPr>
          <p:cNvPr id="4" name="title-477"/>
          <p:cNvSpPr txBox="1"/>
          <p:nvPr/>
        </p:nvSpPr>
        <p:spPr>
          <a:xfrm>
            <a:off x="762000" y="3406973"/>
            <a:ext cx="6148388" cy="20154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7520"/>
              </a:lnSpc>
              <a:buNone/>
            </a:pPr>
            <a:r>
              <a:rPr lang="en-US" sz="66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ORTAK BILGI</a:t>
            </a:r>
            <a:pPr algn="l" indent="0" marL="0">
              <a:lnSpc>
                <a:spcPts val="752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520"/>
              </a:lnSpc>
              <a:buNone/>
            </a:pPr>
            <a:r>
              <a:rPr lang="en-US" sz="66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GÜNCELLE</a:t>
            </a:r>
            <a:endParaRPr lang="en-US" sz="6600" dirty="0"/>
          </a:p>
        </p:txBody>
      </p:sp>
      <p:sp>
        <p:nvSpPr>
          <p:cNvPr id="5" name="subtitle-458"/>
          <p:cNvSpPr txBox="1"/>
          <p:nvPr/>
        </p:nvSpPr>
        <p:spPr>
          <a:xfrm>
            <a:off x="762000" y="5546527"/>
            <a:ext cx="6148388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Mevcut ortakların adres, telefon veya pay miktarı bilgilerini güncelleme.</a:t>
            </a:r>
            <a:endParaRPr lang="en-US" sz="2100" dirty="0"/>
          </a:p>
        </p:txBody>
      </p:sp>
      <p:sp>
        <p:nvSpPr>
          <p:cNvPr id="6" name="anchorElementA"/>
          <p:cNvSpPr/>
          <p:nvPr/>
        </p:nvSpPr>
        <p:spPr>
          <a:xfrm>
            <a:off x="7639050" y="0"/>
            <a:ext cx="9525" cy="9753600"/>
          </a:xfrm>
          <a:prstGeom prst="rect">
            <a:avLst/>
          </a:prstGeom>
          <a:solidFill>
            <a:srgbClr val="0B1136">
              <a:alpha val="40000"/>
            </a:srgbClr>
          </a:solidFill>
          <a:ln/>
        </p:spPr>
      </p:sp>
      <p:sp>
        <p:nvSpPr>
          <p:cNvPr id="7" name="headingtext-diagram-xdPTgn-0-1"/>
          <p:cNvSpPr txBox="1"/>
          <p:nvPr/>
        </p:nvSpPr>
        <p:spPr>
          <a:xfrm>
            <a:off x="8551069" y="2002185"/>
            <a:ext cx="8424863" cy="12344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4460"/>
              </a:lnSpc>
              <a:buNone/>
            </a:pPr>
            <a:r>
              <a:rPr lang="en-US" sz="36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ORTAĞIN ADININ SAĞINDA YER ALAN</a:t>
            </a:r>
            <a:pPr algn="l" indent="0" marL="0">
              <a:lnSpc>
                <a:spcPts val="4460"/>
              </a:lnSpc>
              <a:buNone/>
            </a:pPr>
            <a:r>
              <a:rPr lang="en-US" sz="3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4460"/>
              </a:lnSpc>
              <a:buNone/>
            </a:pPr>
            <a:r>
              <a:rPr lang="en-US" sz="36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İŞLEMLER MENÜSÜNE TIKLAYIN</a:t>
            </a:r>
            <a:endParaRPr lang="en-US" sz="3600" dirty="0"/>
          </a:p>
        </p:txBody>
      </p:sp>
      <p:sp>
        <p:nvSpPr>
          <p:cNvPr id="8" name="headingtext-diagram-xdPTgn-1-2"/>
          <p:cNvSpPr txBox="1"/>
          <p:nvPr/>
        </p:nvSpPr>
        <p:spPr>
          <a:xfrm>
            <a:off x="8551069" y="4126557"/>
            <a:ext cx="8424863" cy="672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460"/>
              </a:lnSpc>
              <a:buNone/>
            </a:pPr>
            <a:r>
              <a:rPr lang="en-US" sz="36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AÇILAN EKRANDAN DÜZENLE BUTONUNA TIKLAYIN</a:t>
            </a:r>
            <a:endParaRPr lang="en-US" sz="3600" dirty="0"/>
          </a:p>
        </p:txBody>
      </p:sp>
      <p:sp>
        <p:nvSpPr>
          <p:cNvPr id="9" name="headingtext-diagram-xdPTgn-2-3"/>
          <p:cNvSpPr txBox="1"/>
          <p:nvPr/>
        </p:nvSpPr>
        <p:spPr>
          <a:xfrm>
            <a:off x="8551069" y="5684044"/>
            <a:ext cx="8424863" cy="672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460"/>
              </a:lnSpc>
              <a:buNone/>
            </a:pPr>
            <a:r>
              <a:rPr lang="en-US" sz="36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VERILERİNİZİ GÜNCELLEYİN</a:t>
            </a:r>
            <a:endParaRPr lang="en-US" sz="3600" dirty="0"/>
          </a:p>
        </p:txBody>
      </p:sp>
      <p:sp>
        <p:nvSpPr>
          <p:cNvPr id="10" name="headingtext-diagram-xdPTgn-3-4"/>
          <p:cNvSpPr txBox="1"/>
          <p:nvPr/>
        </p:nvSpPr>
        <p:spPr>
          <a:xfrm>
            <a:off x="8551069" y="7241530"/>
            <a:ext cx="8424863" cy="672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4460"/>
              </a:lnSpc>
              <a:buNone/>
            </a:pPr>
            <a:r>
              <a:rPr lang="en-US" sz="36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İŞLEMI ONAYLAYIN</a:t>
            </a:r>
            <a:endParaRPr lang="en-US" sz="3600" dirty="0"/>
          </a:p>
        </p:txBody>
      </p:sp>
      <p:sp>
        <p:nvSpPr>
          <p:cNvPr id="11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614a43e-530b-4eda-87a7-0d1597674c8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82"/>
          <p:cNvSpPr txBox="1"/>
          <p:nvPr/>
        </p:nvSpPr>
        <p:spPr>
          <a:xfrm>
            <a:off x="762000" y="762000"/>
            <a:ext cx="122253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OTOMATIK HAZIRUN LISTESI VE ÇAĞRI LISTESI</a:t>
            </a:r>
            <a:endParaRPr lang="en-US" sz="4200" dirty="0"/>
          </a:p>
        </p:txBody>
      </p:sp>
      <p:sp>
        <p:nvSpPr>
          <p:cNvPr id="4" name="subtitle-489"/>
          <p:cNvSpPr txBox="1"/>
          <p:nvPr/>
        </p:nvSpPr>
        <p:spPr>
          <a:xfrm>
            <a:off x="762000" y="1584127"/>
            <a:ext cx="12225338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Genel kuruldan önce imza çizelgesi olarak kullanılacak Hazirun Listesi ve Çağrı Listesi sistem tarafından otomatik üretilir.</a:t>
            </a:r>
            <a:endParaRPr lang="en-US" sz="2100" dirty="0"/>
          </a:p>
        </p:txBody>
      </p:sp>
      <p:sp>
        <p:nvSpPr>
          <p:cNvPr id="5" name="::before"/>
          <p:cNvSpPr txBox="1"/>
          <p:nvPr/>
        </p:nvSpPr>
        <p:spPr>
          <a:xfrm>
            <a:off x="738336" y="6815138"/>
            <a:ext cx="381000" cy="6190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01</a:t>
            </a:r>
            <a:endParaRPr lang="en-US" sz="3600" dirty="0"/>
          </a:p>
        </p:txBody>
      </p:sp>
      <p:sp>
        <p:nvSpPr>
          <p:cNvPr id="6" name="shape-diagram-xNNXeD-0"/>
          <p:cNvSpPr/>
          <p:nvPr/>
        </p:nvSpPr>
        <p:spPr>
          <a:xfrm>
            <a:off x="1286024" y="6838950"/>
            <a:ext cx="19050" cy="2552700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</p:sp>
      <p:sp>
        <p:nvSpPr>
          <p:cNvPr id="7" name="headingtext-diagram-xNNXeD-0-1"/>
          <p:cNvSpPr txBox="1"/>
          <p:nvPr/>
        </p:nvSpPr>
        <p:spPr>
          <a:xfrm>
            <a:off x="1495574" y="6838950"/>
            <a:ext cx="466248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ADIM 1: HAZIRUN İŞLEMLERI</a:t>
            </a:r>
            <a:endParaRPr lang="en-US" sz="2700" dirty="0"/>
          </a:p>
        </p:txBody>
      </p:sp>
      <p:sp>
        <p:nvSpPr>
          <p:cNvPr id="8" name="bodytext-diagram-xNNXeD-0-1"/>
          <p:cNvSpPr txBox="1"/>
          <p:nvPr/>
        </p:nvSpPr>
        <p:spPr>
          <a:xfrm>
            <a:off x="1495574" y="7385298"/>
            <a:ext cx="4662488" cy="17011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Ortaklar sekmesinde yer alan  "Genel Kurul Ortaklar Listesi" butonuna basarak süreci başlatın. Açılan ekrana Genel Kurul tarihini seçerek ilerleyin.</a:t>
            </a:r>
            <a:endParaRPr lang="en-US" sz="2100" dirty="0"/>
          </a:p>
        </p:txBody>
      </p:sp>
      <p:sp>
        <p:nvSpPr>
          <p:cNvPr id="9" name="::before"/>
          <p:cNvSpPr txBox="1"/>
          <p:nvPr/>
        </p:nvSpPr>
        <p:spPr>
          <a:xfrm>
            <a:off x="6440537" y="6815138"/>
            <a:ext cx="473125" cy="6190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02</a:t>
            </a:r>
            <a:endParaRPr lang="en-US" sz="3600" dirty="0"/>
          </a:p>
        </p:txBody>
      </p:sp>
      <p:sp>
        <p:nvSpPr>
          <p:cNvPr id="10" name="shape-diagram-xNNXeD-1"/>
          <p:cNvSpPr/>
          <p:nvPr/>
        </p:nvSpPr>
        <p:spPr>
          <a:xfrm>
            <a:off x="7080349" y="6838950"/>
            <a:ext cx="19050" cy="2552700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</p:sp>
      <p:sp>
        <p:nvSpPr>
          <p:cNvPr id="11" name="headingtext-diagram-xNNXeD-1-2"/>
          <p:cNvSpPr txBox="1"/>
          <p:nvPr/>
        </p:nvSpPr>
        <p:spPr>
          <a:xfrm>
            <a:off x="7289899" y="6838950"/>
            <a:ext cx="45672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ADIM 2: LISTE OLUŞTURMA</a:t>
            </a:r>
            <a:endParaRPr lang="en-US" sz="2700" dirty="0"/>
          </a:p>
        </p:txBody>
      </p:sp>
      <p:sp>
        <p:nvSpPr>
          <p:cNvPr id="12" name="bodytext-diagram-xNNXeD-1-2"/>
          <p:cNvSpPr txBox="1"/>
          <p:nvPr/>
        </p:nvSpPr>
        <p:spPr>
          <a:xfrm>
            <a:off x="7289899" y="7385298"/>
            <a:ext cx="4567238" cy="17011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Sistem, o tarihteki aktif ortakları baz alarak kooperatifin güncel ortak yapısını yansıtan resmi belgeyi hazırlayarak size sunar.</a:t>
            </a:r>
            <a:endParaRPr lang="en-US" sz="2100" dirty="0"/>
          </a:p>
        </p:txBody>
      </p:sp>
      <p:sp>
        <p:nvSpPr>
          <p:cNvPr id="13" name="::before"/>
          <p:cNvSpPr txBox="1"/>
          <p:nvPr/>
        </p:nvSpPr>
        <p:spPr>
          <a:xfrm>
            <a:off x="12142738" y="6815138"/>
            <a:ext cx="479227" cy="6190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03</a:t>
            </a:r>
            <a:endParaRPr lang="en-US" sz="3600" dirty="0"/>
          </a:p>
        </p:txBody>
      </p:sp>
      <p:sp>
        <p:nvSpPr>
          <p:cNvPr id="14" name="shape-diagram-xNNXeD-2"/>
          <p:cNvSpPr/>
          <p:nvPr/>
        </p:nvSpPr>
        <p:spPr>
          <a:xfrm>
            <a:off x="12788652" y="6838950"/>
            <a:ext cx="19050" cy="2552700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</p:sp>
      <p:sp>
        <p:nvSpPr>
          <p:cNvPr id="15" name="headingtext-diagram-xNNXeD-2-3"/>
          <p:cNvSpPr txBox="1"/>
          <p:nvPr/>
        </p:nvSpPr>
        <p:spPr>
          <a:xfrm>
            <a:off x="12998202" y="6838950"/>
            <a:ext cx="45577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ADIM 3: ÇAĞRI LİSTESİ</a:t>
            </a:r>
            <a:endParaRPr lang="en-US" sz="2700" dirty="0"/>
          </a:p>
        </p:txBody>
      </p:sp>
      <p:sp>
        <p:nvSpPr>
          <p:cNvPr id="16" name="bodytext-diagram-xNNXeD-2-3"/>
          <p:cNvSpPr txBox="1"/>
          <p:nvPr/>
        </p:nvSpPr>
        <p:spPr>
          <a:xfrm>
            <a:off x="12998202" y="7385298"/>
            <a:ext cx="4557713" cy="2101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Ortaklar sekmesinde yer alan "Posta Listesi" butonuna tıklayarak süreci başlatın, açılan ekrana karar tarihini girerek ilerleyin. Sonra 2. Adımı tekrarlayın.</a:t>
            </a:r>
            <a:endParaRPr lang="en-US" sz="2100" dirty="0"/>
          </a:p>
        </p:txBody>
      </p:sp>
      <p:sp>
        <p:nvSpPr>
          <p:cNvPr id="17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7c09c18-f75e-4a3b-a587-186bb9ff8396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58"/>
          <p:cNvSpPr txBox="1"/>
          <p:nvPr/>
        </p:nvSpPr>
        <p:spPr>
          <a:xfrm>
            <a:off x="2664619" y="1612255"/>
            <a:ext cx="12606338" cy="1720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GENEL KURUL KAYDI OLUŞTURMA</a:t>
            </a:r>
            <a:pPr algn="ctr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VE EVRAK YÜKLEME</a:t>
            </a:r>
            <a:endParaRPr lang="en-US" sz="5400" dirty="0"/>
          </a:p>
        </p:txBody>
      </p:sp>
      <p:sp>
        <p:nvSpPr>
          <p:cNvPr id="4" name="subtitle-414"/>
          <p:cNvSpPr txBox="1"/>
          <p:nvPr/>
        </p:nvSpPr>
        <p:spPr>
          <a:xfrm>
            <a:off x="2664619" y="3402062"/>
            <a:ext cx="12606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Genel kurul süreçlerini başlatmak için 'Genel Kurul İşlemleri' sekmesine geçin.</a:t>
            </a:r>
            <a:endParaRPr lang="en-US" sz="2100" dirty="0"/>
          </a:p>
        </p:txBody>
      </p:sp>
      <p:pic>
        <p:nvPicPr>
          <p:cNvPr id="5" name="SVG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000" y="5348288"/>
            <a:ext cx="457200" cy="457200"/>
          </a:xfrm>
          <a:prstGeom prst="rect">
            <a:avLst/>
          </a:prstGeom>
        </p:spPr>
      </p:pic>
      <p:sp>
        <p:nvSpPr>
          <p:cNvPr id="6" name="shape-diagram-830j76-0"/>
          <p:cNvSpPr/>
          <p:nvPr/>
        </p:nvSpPr>
        <p:spPr>
          <a:xfrm>
            <a:off x="1409700" y="5348288"/>
            <a:ext cx="19050" cy="3648075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</p:sp>
      <p:sp>
        <p:nvSpPr>
          <p:cNvPr id="7" name="headingtext-diagram-830j76-0-1"/>
          <p:cNvSpPr txBox="1"/>
          <p:nvPr/>
        </p:nvSpPr>
        <p:spPr>
          <a:xfrm>
            <a:off x="1619250" y="5348288"/>
            <a:ext cx="73866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1-</a:t>
            </a:r>
            <a:endParaRPr lang="en-US" sz="2700" dirty="0"/>
          </a:p>
        </p:txBody>
      </p:sp>
      <p:sp>
        <p:nvSpPr>
          <p:cNvPr id="8" name="bodytext-diagram-830j76-0-1"/>
          <p:cNvSpPr txBox="1"/>
          <p:nvPr/>
        </p:nvSpPr>
        <p:spPr>
          <a:xfrm>
            <a:off x="1619250" y="5894636"/>
            <a:ext cx="7386638" cy="13011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İl Müdürlüğü tarafından açılan genel kurul tarihinin solunda yer alan işlemler menüsüne tıklayıp, açılan ekrandan Genel Kurul İşlemleri' ni seçin.</a:t>
            </a:r>
            <a:endParaRPr lang="en-US" sz="2100" dirty="0"/>
          </a:p>
        </p:txBody>
      </p:sp>
      <p:sp>
        <p:nvSpPr>
          <p:cNvPr id="9" name="::before"/>
          <p:cNvSpPr txBox="1"/>
          <p:nvPr/>
        </p:nvSpPr>
        <p:spPr>
          <a:xfrm>
            <a:off x="1595438" y="8492579"/>
            <a:ext cx="7400925" cy="6190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01</a:t>
            </a:r>
            <a:endParaRPr lang="en-US" sz="3600" dirty="0"/>
          </a:p>
        </p:txBody>
      </p:sp>
      <p:pic>
        <p:nvPicPr>
          <p:cNvPr id="10" name="SVG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15450" y="5348288"/>
            <a:ext cx="457200" cy="457200"/>
          </a:xfrm>
          <a:prstGeom prst="rect">
            <a:avLst/>
          </a:prstGeom>
        </p:spPr>
      </p:pic>
      <p:sp>
        <p:nvSpPr>
          <p:cNvPr id="11" name="shape-diagram-830j76-1"/>
          <p:cNvSpPr/>
          <p:nvPr/>
        </p:nvSpPr>
        <p:spPr>
          <a:xfrm>
            <a:off x="9963150" y="5348288"/>
            <a:ext cx="19050" cy="3648075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</p:sp>
      <p:sp>
        <p:nvSpPr>
          <p:cNvPr id="12" name="headingtext-diagram-830j76-1-2"/>
          <p:cNvSpPr txBox="1"/>
          <p:nvPr/>
        </p:nvSpPr>
        <p:spPr>
          <a:xfrm>
            <a:off x="10172700" y="5348288"/>
            <a:ext cx="73866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2-</a:t>
            </a:r>
            <a:endParaRPr lang="en-US" sz="2700" dirty="0"/>
          </a:p>
        </p:txBody>
      </p:sp>
      <p:sp>
        <p:nvSpPr>
          <p:cNvPr id="13" name="bodytext-diagram-830j76-1-2"/>
          <p:cNvSpPr txBox="1"/>
          <p:nvPr/>
        </p:nvSpPr>
        <p:spPr>
          <a:xfrm>
            <a:off x="10172700" y="5894636"/>
            <a:ext cx="7386638" cy="2101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Açılan pencerenin üstünde yer alan belgeler sekmesine tıklayarak, belge türü ve belgenin dosya konumunu seçerek belgelerinizi yükleyin. </a:t>
            </a:r>
            <a:pPr algn="l" indent="0" marL="0">
              <a:lnSpc>
                <a:spcPts val="31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Not: Bakanlık Temsilcisi Raporu hariç tüm evrakların yüklenme sorumluluğu Yönetim Kuruluna aittir.</a:t>
            </a:r>
            <a:endParaRPr lang="en-US" sz="2100" dirty="0"/>
          </a:p>
        </p:txBody>
      </p:sp>
      <p:sp>
        <p:nvSpPr>
          <p:cNvPr id="14" name="::before"/>
          <p:cNvSpPr txBox="1"/>
          <p:nvPr/>
        </p:nvSpPr>
        <p:spPr>
          <a:xfrm>
            <a:off x="10148888" y="8492579"/>
            <a:ext cx="7400925" cy="6190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02</a:t>
            </a:r>
            <a:endParaRPr lang="en-US" sz="3600" dirty="0"/>
          </a:p>
        </p:txBody>
      </p:sp>
      <p:sp>
        <p:nvSpPr>
          <p:cNvPr id="15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02d27d4-4f30-4c14-9fb4-9feae8248c45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05"/>
          <p:cNvSpPr txBox="1"/>
          <p:nvPr/>
        </p:nvSpPr>
        <p:spPr>
          <a:xfrm>
            <a:off x="3048000" y="923925"/>
            <a:ext cx="122253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İDARİ-MALİ DURUM</a:t>
            </a:r>
            <a:endParaRPr lang="en-US" sz="4200" dirty="0"/>
          </a:p>
        </p:txBody>
      </p:sp>
      <p:sp>
        <p:nvSpPr>
          <p:cNvPr id="4" name="subtitle-455"/>
          <p:cNvSpPr txBox="1"/>
          <p:nvPr/>
        </p:nvSpPr>
        <p:spPr>
          <a:xfrm>
            <a:off x="3048000" y="1746052"/>
            <a:ext cx="12225338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Olağan Genel Kurul toplantı tarihinden 15 gün öncesine kadar, görüşülecek hesap yılına ait evrakların yüklenmesi, bilgilerin tamamlanması zorunludur.</a:t>
            </a:r>
            <a:endParaRPr lang="en-US" sz="2100" dirty="0"/>
          </a:p>
        </p:txBody>
      </p:sp>
      <p:pic>
        <p:nvPicPr>
          <p:cNvPr id="5" name="ideatorocket5node-Layer_1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76500" y="2749451"/>
            <a:ext cx="13344079" cy="6065490"/>
          </a:xfrm>
          <a:prstGeom prst="rect">
            <a:avLst/>
          </a:prstGeom>
        </p:spPr>
      </p:pic>
      <p:sp>
        <p:nvSpPr>
          <p:cNvPr id="6" name="headingtext-diagram-6SPHrG-0-1"/>
          <p:cNvSpPr txBox="1"/>
          <p:nvPr/>
        </p:nvSpPr>
        <p:spPr>
          <a:xfrm>
            <a:off x="2474416" y="65415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BAŞLATMA</a:t>
            </a:r>
            <a:endParaRPr lang="en-US" sz="2100" dirty="0"/>
          </a:p>
        </p:txBody>
      </p:sp>
      <p:sp>
        <p:nvSpPr>
          <p:cNvPr id="7" name="bodytext-diagram-6SPHrG-0-1"/>
          <p:cNvSpPr txBox="1"/>
          <p:nvPr/>
        </p:nvSpPr>
        <p:spPr>
          <a:xfrm>
            <a:off x="2474416" y="6920954"/>
            <a:ext cx="2519363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İdari-Mali durum menüsünden Hesap Yılı Ekle butonuna tıklayın.</a:t>
            </a:r>
            <a:endParaRPr lang="en-US" sz="1800" dirty="0"/>
          </a:p>
        </p:txBody>
      </p:sp>
      <p:sp>
        <p:nvSpPr>
          <p:cNvPr id="8" name="headingtext-diagram-6SPHrG-1-2"/>
          <p:cNvSpPr txBox="1"/>
          <p:nvPr/>
        </p:nvSpPr>
        <p:spPr>
          <a:xfrm>
            <a:off x="5189488" y="65415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OLUŞTURMA</a:t>
            </a:r>
            <a:endParaRPr lang="en-US" sz="2100" dirty="0"/>
          </a:p>
        </p:txBody>
      </p:sp>
      <p:sp>
        <p:nvSpPr>
          <p:cNvPr id="9" name="bodytext-diagram-6SPHrG-1-2"/>
          <p:cNvSpPr txBox="1"/>
          <p:nvPr/>
        </p:nvSpPr>
        <p:spPr>
          <a:xfrm>
            <a:off x="5189488" y="6920954"/>
            <a:ext cx="2519363" cy="11296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Açılan ekranda yer alan zorunlu bilgileri girerek hesap yılınızı oluşturun.</a:t>
            </a:r>
            <a:endParaRPr lang="en-US" sz="1800" dirty="0"/>
          </a:p>
        </p:txBody>
      </p:sp>
      <p:sp>
        <p:nvSpPr>
          <p:cNvPr id="10" name="headingtext-diagram-6SPHrG-2-3"/>
          <p:cNvSpPr txBox="1"/>
          <p:nvPr/>
        </p:nvSpPr>
        <p:spPr>
          <a:xfrm>
            <a:off x="7904708" y="65415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VERI GIRIŞI</a:t>
            </a:r>
            <a:endParaRPr lang="en-US" sz="2100" dirty="0"/>
          </a:p>
        </p:txBody>
      </p:sp>
      <p:sp>
        <p:nvSpPr>
          <p:cNvPr id="11" name="bodytext-diagram-6SPHrG-2-3"/>
          <p:cNvSpPr txBox="1"/>
          <p:nvPr/>
        </p:nvSpPr>
        <p:spPr>
          <a:xfrm>
            <a:off x="7904708" y="6920954"/>
            <a:ext cx="2519363" cy="18154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Oluşturulan hesap yılı ekranın altına gelecektir. Burada tamamlanmayan statüsünde yer alan hesap yılınızın solunda yer alan işlemler butonuna tıklayın.</a:t>
            </a:r>
            <a:endParaRPr lang="en-US" sz="1500" dirty="0"/>
          </a:p>
        </p:txBody>
      </p:sp>
      <p:sp>
        <p:nvSpPr>
          <p:cNvPr id="12" name="headingtext-diagram-6SPHrG-3-4"/>
          <p:cNvSpPr txBox="1"/>
          <p:nvPr/>
        </p:nvSpPr>
        <p:spPr>
          <a:xfrm>
            <a:off x="10619929" y="65415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DOSYA YÜKLEME</a:t>
            </a:r>
            <a:endParaRPr lang="en-US" sz="2100" dirty="0"/>
          </a:p>
        </p:txBody>
      </p:sp>
      <p:sp>
        <p:nvSpPr>
          <p:cNvPr id="13" name="bodytext-diagram-6SPHrG-3-4"/>
          <p:cNvSpPr txBox="1"/>
          <p:nvPr/>
        </p:nvSpPr>
        <p:spPr>
          <a:xfrm>
            <a:off x="10619929" y="6920954"/>
            <a:ext cx="2519363" cy="19869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480"/>
              </a:lnSpc>
              <a:buNone/>
            </a:pPr>
            <a:r>
              <a:rPr lang="en-US" sz="165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Açılan sekmede yer alan Mali Durum Detayları butonuna tıklayarak açılan ekranda istenilen tüm bilgileri eksiksiz doldurun.</a:t>
            </a:r>
            <a:endParaRPr lang="en-US" sz="1650" dirty="0"/>
          </a:p>
        </p:txBody>
      </p:sp>
      <p:sp>
        <p:nvSpPr>
          <p:cNvPr id="14" name="headingtext-diagram-6SPHrG-4-5"/>
          <p:cNvSpPr txBox="1"/>
          <p:nvPr/>
        </p:nvSpPr>
        <p:spPr>
          <a:xfrm>
            <a:off x="13335000" y="6541591"/>
            <a:ext cx="2519363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690"/>
              </a:lnSpc>
              <a:buNone/>
            </a:pPr>
            <a:r>
              <a:rPr lang="en-US" sz="21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HATA KONTROLÜ</a:t>
            </a:r>
            <a:endParaRPr lang="en-US" sz="2100" dirty="0"/>
          </a:p>
        </p:txBody>
      </p:sp>
      <p:sp>
        <p:nvSpPr>
          <p:cNvPr id="15" name="bodytext-diagram-6SPHrG-4-5"/>
          <p:cNvSpPr txBox="1"/>
          <p:nvPr/>
        </p:nvSpPr>
        <p:spPr>
          <a:xfrm>
            <a:off x="13335000" y="6920954"/>
            <a:ext cx="2519363" cy="16440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ctr" indent="0" marL="0">
              <a:lnSpc>
                <a:spcPts val="2030"/>
              </a:lnSpc>
              <a:buNone/>
            </a:pPr>
            <a:r>
              <a:rPr lang="en-US" sz="1350" spc="18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Eksiksiz şekilde tüm zorunlu alanları doldurarak son ekranda gelen Kaydet ve Bitir butonuna tıklayın. Eksik bilgi durumunda sistem tamamlamanıza müsaade etmez.</a:t>
            </a:r>
            <a:endParaRPr lang="en-US" sz="1350" dirty="0"/>
          </a:p>
        </p:txBody>
      </p:sp>
      <p:sp>
        <p:nvSpPr>
          <p:cNvPr id="16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2dad11d-cb56-423a-b904-b83190464821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</p:sp>
      <p:sp>
        <p:nvSpPr>
          <p:cNvPr id="3" name="title-414"/>
          <p:cNvSpPr txBox="1"/>
          <p:nvPr/>
        </p:nvSpPr>
        <p:spPr>
          <a:xfrm>
            <a:off x="762000" y="762000"/>
            <a:ext cx="122253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YÖNETIM VE DENETIM KURULU ÜYE TANIMLAMALARI</a:t>
            </a:r>
            <a:endParaRPr lang="en-US" sz="4200" dirty="0"/>
          </a:p>
        </p:txBody>
      </p:sp>
      <p:sp>
        <p:nvSpPr>
          <p:cNvPr id="4" name="subtitle-433"/>
          <p:cNvSpPr txBox="1"/>
          <p:nvPr/>
        </p:nvSpPr>
        <p:spPr>
          <a:xfrm>
            <a:off x="762000" y="1584127"/>
            <a:ext cx="12225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Seçilen kurul üyelerinin sisteme işlenmesi için İl Müdürlüğümüze haber verin.</a:t>
            </a:r>
            <a:endParaRPr lang="en-US" sz="2100" dirty="0"/>
          </a:p>
        </p:txBody>
      </p:sp>
      <p:sp>
        <p:nvSpPr>
          <p:cNvPr id="5" name="::before"/>
          <p:cNvSpPr txBox="1"/>
          <p:nvPr/>
        </p:nvSpPr>
        <p:spPr>
          <a:xfrm>
            <a:off x="742801" y="5114925"/>
            <a:ext cx="381000" cy="6190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01</a:t>
            </a:r>
            <a:endParaRPr lang="en-US" sz="3600" dirty="0"/>
          </a:p>
        </p:txBody>
      </p:sp>
      <p:sp>
        <p:nvSpPr>
          <p:cNvPr id="6" name="shape-diagram-68Aqeo-0"/>
          <p:cNvSpPr/>
          <p:nvPr/>
        </p:nvSpPr>
        <p:spPr>
          <a:xfrm>
            <a:off x="1290489" y="5138738"/>
            <a:ext cx="19050" cy="1752600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</p:sp>
      <p:sp>
        <p:nvSpPr>
          <p:cNvPr id="7" name="headingtext-diagram-68Aqeo-0-1"/>
          <p:cNvSpPr txBox="1"/>
          <p:nvPr/>
        </p:nvSpPr>
        <p:spPr>
          <a:xfrm>
            <a:off x="1500039" y="5138738"/>
            <a:ext cx="7510462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MÜDÜRLÜĞE BİLGİ VERME</a:t>
            </a:r>
            <a:endParaRPr lang="en-US" sz="2700" dirty="0"/>
          </a:p>
        </p:txBody>
      </p:sp>
      <p:sp>
        <p:nvSpPr>
          <p:cNvPr id="8" name="bodytext-diagram-68Aqeo-0-1"/>
          <p:cNvSpPr txBox="1"/>
          <p:nvPr/>
        </p:nvSpPr>
        <p:spPr>
          <a:xfrm>
            <a:off x="1500039" y="5685086"/>
            <a:ext cx="7510462" cy="13011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Yönetim Kurulu, Denetim Kurulu gibi üye rollerinin güncellenmesi için, gerekli bilgi ve belgeleri Müdürlüğümüze yazılı olarak sunun.</a:t>
            </a:r>
            <a:endParaRPr lang="en-US" sz="2100" dirty="0"/>
          </a:p>
        </p:txBody>
      </p:sp>
      <p:sp>
        <p:nvSpPr>
          <p:cNvPr id="9" name="::before"/>
          <p:cNvSpPr txBox="1"/>
          <p:nvPr/>
        </p:nvSpPr>
        <p:spPr>
          <a:xfrm>
            <a:off x="9296251" y="5114925"/>
            <a:ext cx="473125" cy="61903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02</a:t>
            </a:r>
            <a:endParaRPr lang="en-US" sz="3600" dirty="0"/>
          </a:p>
        </p:txBody>
      </p:sp>
      <p:sp>
        <p:nvSpPr>
          <p:cNvPr id="10" name="shape-diagram-68Aqeo-1"/>
          <p:cNvSpPr/>
          <p:nvPr/>
        </p:nvSpPr>
        <p:spPr>
          <a:xfrm>
            <a:off x="9936063" y="5138738"/>
            <a:ext cx="19050" cy="1752600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</p:sp>
      <p:sp>
        <p:nvSpPr>
          <p:cNvPr id="11" name="headingtext-diagram-68Aqeo-1-2"/>
          <p:cNvSpPr txBox="1"/>
          <p:nvPr/>
        </p:nvSpPr>
        <p:spPr>
          <a:xfrm>
            <a:off x="10145613" y="5138738"/>
            <a:ext cx="74152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İL MÜDÜRLÜĞÜ GİRİŞİ</a:t>
            </a:r>
            <a:endParaRPr lang="en-US" sz="2700" dirty="0"/>
          </a:p>
        </p:txBody>
      </p:sp>
      <p:sp>
        <p:nvSpPr>
          <p:cNvPr id="12" name="bodytext-diagram-68Aqeo-1-2"/>
          <p:cNvSpPr txBox="1"/>
          <p:nvPr/>
        </p:nvSpPr>
        <p:spPr>
          <a:xfrm>
            <a:off x="10145613" y="5685086"/>
            <a:ext cx="7415213" cy="13011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21" kern="1200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Müdürlüğümüze sunmuş olduğunuz evraklar ile Müdürlüğümüzce girişleri yapılan yeni rollerin takibini sistem üzerinden gerçekleştirebilirsiniz.</a:t>
            </a:r>
            <a:endParaRPr lang="en-US" sz="2100" dirty="0"/>
          </a:p>
        </p:txBody>
      </p:sp>
      <p:sp>
        <p:nvSpPr>
          <p:cNvPr id="13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Version:1.1.2</dc:title>
  <dc:subject> </dc:subject>
  <dc:creator>Presentations.AI</dc:creator>
  <cp:lastModifiedBy>Presentations.AI</cp:lastModifiedBy>
  <cp:revision>1</cp:revision>
  <dcterms:created xsi:type="dcterms:W3CDTF">2026-05-21T12:55:58Z</dcterms:created>
  <dcterms:modified xsi:type="dcterms:W3CDTF">2026-05-21T12:55:58Z</dcterms:modified>
</cp:coreProperties>
</file>